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4"/>
    <p:sldMasterId id="2147483828" r:id="rId5"/>
  </p:sldMasterIdLst>
  <p:notesMasterIdLst>
    <p:notesMasterId r:id="rId11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283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28" y="60"/>
      </p:cViewPr>
      <p:guideLst/>
    </p:cSldViewPr>
  </p:slideViewPr>
  <p:outlineViewPr>
    <p:cViewPr>
      <p:scale>
        <a:sx n="33" d="100"/>
        <a:sy n="33" d="100"/>
      </p:scale>
      <p:origin x="0" y="-189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C8C29-F161-43E4-AB2B-BBEDCEBD3FA5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0C29F-9A61-4F1D-93E4-85FC998A9C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35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41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5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32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1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6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4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C3A7-4DBA-EA69-D049-6AA9C408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B3F3-2A01-2754-E433-CBE768A7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730B-6DEE-121D-0415-6F4C01BE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ACCF1-72FD-F12D-AA64-B8FDB91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E62F-BDEE-3CFB-A2A9-FA3269E6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2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1898-0A0E-8EE2-99E6-B2E9F800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10CD-A5B5-3DE7-235B-79A95952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E071-7F1C-62EF-634C-26C21350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F804-8BF9-BD6E-0DFD-49E204BC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7BFD-5821-2083-0A40-339522BD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0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B46E-1D87-92C8-AB12-15FD6916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7D29-5E15-47B8-C64B-0348C5DE1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9DAC8-766E-0731-C391-1AFEA901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7634C-FEA5-E929-AC0F-55B01EE8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239D-B62A-EB10-A85D-5F668CD0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A277-E135-5C7F-2DC3-8D8DACDE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552E-3EE2-C424-4A92-3E013FF2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58E80-D08E-8149-3399-65C571243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74577-35A9-12AA-DBBD-D76DEFD38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B51CF-97E6-16C7-017A-5C6F87DDA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57698-AF65-E4B7-1834-AE9FDFE39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B0359-D248-D662-2416-5E613086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1BDA3-41E1-CBBB-E41B-5FFC7F71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510F2-6EAC-B2A8-1524-B50CFB41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2E8C-5079-DAD1-B17A-51C8F86D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13D-2729-BF60-E6D5-5754111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7B5D5-4F36-27F0-E9B2-B5D51C90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EAE46-6D50-E23E-B60D-B3EB3A28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6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5C01-AC80-54EF-D2D6-CAAE6C6B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323A3-4CDF-2E6F-6779-02EF65DB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B40-6E8D-B3A2-6352-40FE25BF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0DED-4AF4-C4B1-4A9A-C6853C6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6C9BA-D060-2662-6A93-27024A05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EE36B-6F8A-5F48-75B7-5B3EF855C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D9ED7-D1EE-1A1A-7481-B3F272BF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26BC9-45B1-812D-852A-05710996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A687-5E3F-3C5F-0189-D2B5E8F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AAAF-107B-236B-733E-7F23C2DB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6F66D-2716-2423-BF37-A9DBCE3C5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5D233-FDA4-FFA4-3A62-5855E5B9D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637D5-4342-4E07-7BEF-1AC3793E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A227E-36B8-2306-7C06-9D56FC70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E33BF-C7F6-0E02-F535-D2AA5FE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1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56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D90B-2BD3-38DE-B19D-61182EAC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C9603-49E9-573F-64B7-1BD7D17EA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3908-D844-B2CB-16E4-12DD6C3F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FFF6C-6EB6-975B-8AEC-7A4256DF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7EE1-E42C-EF2F-BCF5-818F95E3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3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60871-A584-EB15-0D36-AFF35CEE0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28B7C-E85D-52D9-24E7-2B98FB407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807C-16BB-CCB8-B601-05636F3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A867-ACFA-6A85-39A5-0A8028D0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FB1-C0D5-7473-DC54-E0EB890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3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A7F-3228-FD8C-A5C7-BA300EEA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12D-40AC-723F-8F9E-C90561F5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E0330-0BC1-1B46-966C-D6A4A9C8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9703-F982-9993-3494-FCB8883A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60C2-7A35-9053-F6EF-F23C0F67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9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39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920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58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85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3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799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67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79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081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008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64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567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15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714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40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725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962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38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627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8690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8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46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772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5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6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73BDE-1EE6-FB94-F240-FD2BB978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DFBA0-4340-E4EA-F7E8-2275A9A2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525C-A06B-1D49-F991-DB3AF3E63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B46C9-A9DC-4BA9-9681-242C84D0619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BE45-5D86-9CC5-88D3-A295A3C08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CA8-B7BE-9E04-981E-ADB862AFE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2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32D7-B9D4-6D59-8663-19ED87A8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6568" y="1238045"/>
            <a:ext cx="6552228" cy="32845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200" dirty="0"/>
              <a:t>BANQUE MISR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ORACLE GLOBAL HCM</a:t>
            </a:r>
            <a:br>
              <a:rPr lang="en-US" sz="4200" dirty="0"/>
            </a:br>
            <a:endParaRPr lang="en-GB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BF427-908C-27E7-41A2-37AE674A1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032" y="5707063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sz="800" dirty="0"/>
              <a:t>&gt;&gt;&gt;</a:t>
            </a:r>
            <a:endParaRPr lang="en-GB" sz="800" dirty="0"/>
          </a:p>
        </p:txBody>
      </p:sp>
      <p:pic>
        <p:nvPicPr>
          <p:cNvPr id="4" name="Picture 3" descr="A building with palm trees&#10;&#10;AI-generated content may be incorrect.">
            <a:extLst>
              <a:ext uri="{FF2B5EF4-FFF2-40B4-BE49-F238E27FC236}">
                <a16:creationId xmlns:a16="http://schemas.microsoft.com/office/drawing/2014/main" id="{68365572-5193-4E4D-6770-27B11EDE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18996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747CC1-C4BF-AA72-7770-4734D6086D7C}"/>
              </a:ext>
            </a:extLst>
          </p:cNvPr>
          <p:cNvCxnSpPr/>
          <p:nvPr/>
        </p:nvCxnSpPr>
        <p:spPr>
          <a:xfrm>
            <a:off x="5476568" y="4798142"/>
            <a:ext cx="60861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6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44D1-3D4E-D8A5-743A-55075845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Flex field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C268-A362-51E2-8DCE-0EC74C15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00748"/>
            <a:ext cx="8770571" cy="43261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Human Resources: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Job                             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Grade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Competence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Payroll: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People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Cost Allocation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93821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DB7712-4258-D5D2-68D3-D19FB80A06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-297" r="18457" b="42931"/>
          <a:stretch/>
        </p:blipFill>
        <p:spPr>
          <a:xfrm>
            <a:off x="4163501" y="786581"/>
            <a:ext cx="7241917" cy="4763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2A5F0-BC39-13F7-2042-AF257FB3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30" y="353536"/>
            <a:ext cx="3230625" cy="1042645"/>
          </a:xfrm>
        </p:spPr>
        <p:txBody>
          <a:bodyPr/>
          <a:lstStyle/>
          <a:p>
            <a:r>
              <a:rPr lang="en-US" sz="2800" dirty="0"/>
              <a:t>3.Global Value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8F7A9-CC1F-7A32-C44F-7BEA620E1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230" y="2161922"/>
            <a:ext cx="3227832" cy="28721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Total compensation&gt; Basic&gt; Global Value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-To modify the value of an element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076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172E48-285A-A29A-49D5-34B5E4804D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" t="1768" r="27522" b="11657"/>
          <a:stretch/>
        </p:blipFill>
        <p:spPr>
          <a:xfrm>
            <a:off x="4051899" y="128636"/>
            <a:ext cx="4315353" cy="29488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C91EFE-441A-B0C9-74EA-0F1B22FA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53" y="245382"/>
            <a:ext cx="3230625" cy="924658"/>
          </a:xfrm>
        </p:spPr>
        <p:txBody>
          <a:bodyPr/>
          <a:lstStyle/>
          <a:p>
            <a:r>
              <a:rPr lang="en-US" sz="2800" dirty="0"/>
              <a:t>4.Absence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0951C-29AE-34D2-2C68-1184E5F7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5546" y="1717600"/>
            <a:ext cx="3227832" cy="44275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Total compensation&gt; Basic&gt; Absence Types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Absence Type:</a:t>
            </a:r>
          </a:p>
          <a:p>
            <a:r>
              <a:rPr lang="en-US" dirty="0">
                <a:solidFill>
                  <a:schemeClr val="tx1"/>
                </a:solidFill>
              </a:rPr>
              <a:t>-Annual Leave</a:t>
            </a:r>
          </a:p>
          <a:p>
            <a:r>
              <a:rPr lang="en-US" dirty="0">
                <a:solidFill>
                  <a:schemeClr val="tx1"/>
                </a:solidFill>
              </a:rPr>
              <a:t>-Sick Leave</a:t>
            </a:r>
          </a:p>
          <a:p>
            <a:r>
              <a:rPr lang="en-US" dirty="0">
                <a:solidFill>
                  <a:schemeClr val="tx1"/>
                </a:solidFill>
              </a:rPr>
              <a:t>-Accrual Plan</a:t>
            </a:r>
          </a:p>
          <a:p>
            <a:r>
              <a:rPr lang="en-US" dirty="0">
                <a:solidFill>
                  <a:schemeClr val="tx1"/>
                </a:solidFill>
              </a:rPr>
              <a:t>-Carry Over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52DAAA-0F67-EEB4-69CB-0C677037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" r="19172" b="6666"/>
          <a:stretch/>
        </p:blipFill>
        <p:spPr>
          <a:xfrm>
            <a:off x="4051899" y="3239730"/>
            <a:ext cx="4315354" cy="3489634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3C68F6-710C-1D46-7B08-7499E559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" r="20645" b="6523"/>
          <a:stretch/>
        </p:blipFill>
        <p:spPr>
          <a:xfrm>
            <a:off x="8367251" y="1347019"/>
            <a:ext cx="3726425" cy="43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ACB4A2-9055-D11B-6304-5794D80F36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2263"/>
          <a:stretch/>
        </p:blipFill>
        <p:spPr>
          <a:xfrm>
            <a:off x="4874273" y="181687"/>
            <a:ext cx="6617417" cy="33775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79FC4F-5E34-DEC7-0C43-B24AB30C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5" y="766490"/>
            <a:ext cx="3230625" cy="6788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Absence Detail:</a:t>
            </a: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13BA-8037-5A79-159C-1C1A33E9D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848" y="1671484"/>
            <a:ext cx="3227832" cy="38247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People &gt; Entre and Maintain&gt; Others&gt; Absence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-NXT15_G2_ANNUAL LEAVE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-NXT15_G2_SICK LEAVE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888130-FF70-CE2B-12C4-AB3EACB4C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73" y="3647768"/>
            <a:ext cx="6617416" cy="30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1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A32997-58FD-ADDE-895B-08A709F351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7255"/>
          <a:stretch/>
        </p:blipFill>
        <p:spPr>
          <a:xfrm>
            <a:off x="2143433" y="1435085"/>
            <a:ext cx="8571461" cy="45326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2FCB04-DAA6-AB03-CCDB-74F61A1C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78" y="157316"/>
            <a:ext cx="4098969" cy="875071"/>
          </a:xfrm>
        </p:spPr>
        <p:txBody>
          <a:bodyPr/>
          <a:lstStyle/>
          <a:p>
            <a:r>
              <a:rPr lang="en-US" sz="2400" dirty="0"/>
              <a:t>Element Entries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4EEC-6A30-2A1B-98AB-A53AD4FE7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2262501" y="5422915"/>
            <a:ext cx="48080" cy="69260"/>
          </a:xfrm>
        </p:spPr>
        <p:txBody>
          <a:bodyPr>
            <a:normAutofit fontScale="25000" lnSpcReduction="20000"/>
          </a:bodyPr>
          <a:lstStyle/>
          <a:p>
            <a:r>
              <a:rPr lang="en-US" sz="100" dirty="0"/>
              <a:t>&gt;</a:t>
            </a: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037843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logo of a person with a crown&#10;&#10;AI-generated content may be incorrect.">
            <a:extLst>
              <a:ext uri="{FF2B5EF4-FFF2-40B4-BE49-F238E27FC236}">
                <a16:creationId xmlns:a16="http://schemas.microsoft.com/office/drawing/2014/main" id="{FE84DE73-33DD-4627-540F-7FEE5570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28D5A-2C82-2907-94A2-E07774D1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sz="7200"/>
              <a:t>Thanks </a:t>
            </a:r>
            <a:endParaRPr lang="en-GB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B95D9-4B26-85FA-1294-A3BB09113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1851865" y="968478"/>
            <a:ext cx="74664" cy="45719"/>
          </a:xfrm>
        </p:spPr>
        <p:txBody>
          <a:bodyPr anchor="t">
            <a:normAutofit fontScale="25000" lnSpcReduction="20000"/>
          </a:bodyPr>
          <a:lstStyle/>
          <a:p>
            <a:pPr algn="ctr"/>
            <a:r>
              <a:rPr lang="en-US" sz="100" dirty="0"/>
              <a:t>.</a:t>
            </a: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953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7F8A16-4ED9-2449-C815-B7CEA6E2BA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6" r="13170" b="9685"/>
          <a:stretch/>
        </p:blipFill>
        <p:spPr>
          <a:xfrm>
            <a:off x="4198373" y="511278"/>
            <a:ext cx="7492181" cy="51029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5E8F0-3E97-2B7F-63D9-B945F9C6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7" y="284710"/>
            <a:ext cx="3230625" cy="1209793"/>
          </a:xfrm>
        </p:spPr>
        <p:txBody>
          <a:bodyPr/>
          <a:lstStyle/>
          <a:p>
            <a:r>
              <a:rPr lang="en-US" sz="2800" dirty="0"/>
              <a:t>1.Create 6 fix field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19021-2A17-F8F7-DA92-5B0165AC1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727" y="2102927"/>
            <a:ext cx="3227832" cy="405740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&gt;Application &gt;         Flex field&gt; key&gt; segment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Job Flex field Name:</a:t>
            </a:r>
            <a:r>
              <a:rPr lang="en-US" b="1" dirty="0">
                <a:solidFill>
                  <a:schemeClr val="tx1"/>
                </a:solidFill>
              </a:rPr>
              <a:t>NXT15_G2_Job Flex field</a:t>
            </a:r>
            <a:endParaRPr lang="en-US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6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2E55EC-F473-3BCD-D13B-BE1A819CC2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 r="14024" b="4838"/>
          <a:stretch/>
        </p:blipFill>
        <p:spPr>
          <a:xfrm>
            <a:off x="4414684" y="57818"/>
            <a:ext cx="6843252" cy="31935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37F76D-F789-9D95-4163-F5CD782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1" y="315397"/>
            <a:ext cx="3230625" cy="144457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tabLst/>
              <a:defRPr/>
            </a:pPr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Name:</a:t>
            </a:r>
            <a: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NXT15_G2_Grade Flex field</a:t>
            </a:r>
            <a:b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B695E-981C-4F12-A035-84985043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01" y="2427392"/>
            <a:ext cx="3227832" cy="3973407"/>
          </a:xfrm>
        </p:spPr>
        <p:txBody>
          <a:bodyPr/>
          <a:lstStyle/>
          <a:p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NAME (SEGMENT1)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CODE (SEGMENT2)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7E1679-C26C-E4B8-8DF3-C038DAFC7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0" b="3711"/>
          <a:stretch/>
        </p:blipFill>
        <p:spPr>
          <a:xfrm>
            <a:off x="4414684" y="3429000"/>
            <a:ext cx="6843252" cy="32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39C810-0673-DCCA-E7B0-DA7FAA7B5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-1577" r="16653" b="1577"/>
          <a:stretch/>
        </p:blipFill>
        <p:spPr>
          <a:xfrm>
            <a:off x="3227832" y="3541959"/>
            <a:ext cx="4657639" cy="31556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2E5A7C-914D-B1A5-70AC-B1009A8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93" y="4446046"/>
            <a:ext cx="3230625" cy="1347445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People group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Flex field Name: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NXT15_G2_People group Flex field</a:t>
            </a:r>
            <a:br>
              <a:rPr lang="en-GB" sz="900" dirty="0">
                <a:effectLst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74E54-A5CD-860D-A033-434EB96A9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812" y="261304"/>
            <a:ext cx="3041020" cy="2501561"/>
          </a:xfrm>
        </p:spPr>
        <p:txBody>
          <a:bodyPr/>
          <a:lstStyle/>
          <a:p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Competence Flex field Name:</a:t>
            </a:r>
            <a:r>
              <a:rPr lang="en-US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 Competence Flex field</a:t>
            </a: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br>
              <a:rPr lang="en-GB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</a:br>
            <a:endParaRPr lang="en-GB" b="1" kern="1200" spc="150" baseline="0" dirty="0">
              <a:solidFill>
                <a:srgbClr val="404040"/>
              </a:solidFill>
              <a:effectLst/>
              <a:latin typeface="Meiryo" panose="020B0604030504040204" pitchFamily="34" charset="-128"/>
              <a:ea typeface="+mj-ea"/>
              <a:cs typeface="+mj-cs"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3F5EEC-8D81-8369-E9F7-48CCA5E43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6" b="17857"/>
          <a:stretch/>
        </p:blipFill>
        <p:spPr>
          <a:xfrm>
            <a:off x="3227832" y="160420"/>
            <a:ext cx="4657639" cy="287219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69446-55BE-839A-211D-85B45AEC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" r="15993" b="16989"/>
          <a:stretch/>
        </p:blipFill>
        <p:spPr>
          <a:xfrm>
            <a:off x="7816644" y="1961028"/>
            <a:ext cx="4306529" cy="37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C5CED-1A1B-9FCA-3239-C9A7D70D23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r="24124" b="5153"/>
          <a:stretch/>
        </p:blipFill>
        <p:spPr>
          <a:xfrm>
            <a:off x="3765754" y="98322"/>
            <a:ext cx="7491707" cy="34806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623EED-90CC-58AA-C978-995CDBC2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8" y="358877"/>
            <a:ext cx="3230625" cy="1361768"/>
          </a:xfrm>
        </p:spPr>
        <p:txBody>
          <a:bodyPr/>
          <a:lstStyle/>
          <a:p>
            <a:r>
              <a:rPr lang="en-US" sz="1600" b="0" i="0" dirty="0">
                <a:ln>
                  <a:noFill/>
                </a:ln>
                <a:solidFill>
                  <a:srgbClr val="000000"/>
                </a:solidFill>
                <a:latin typeface="Meiryo" panose="020B0604030504040204" pitchFamily="34" charset="-128"/>
              </a:rPr>
              <a:t>Cost Allocation</a:t>
            </a:r>
            <a:r>
              <a:rPr lang="en-US" sz="1600" b="0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 Flex field Name:</a:t>
            </a:r>
            <a:r>
              <a:rPr lang="en-US" sz="1600" b="1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NXT15_G2_Cost Allocation Flex field</a:t>
            </a:r>
            <a:endParaRPr lang="en-GB" sz="14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6DDF9-0E10-2AFE-473D-7F71D3F2A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398" y="1828800"/>
            <a:ext cx="3227832" cy="4277032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Department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Sub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Product</a:t>
            </a: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B059C2-483C-2A8D-75AC-BFA46AA0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r="29516" b="19078"/>
          <a:stretch/>
        </p:blipFill>
        <p:spPr>
          <a:xfrm>
            <a:off x="3765754" y="3859162"/>
            <a:ext cx="7491708" cy="29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5BA76F-BF9E-D7FF-B9D1-2CD0DE1D11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" r="18624" b="16182"/>
          <a:stretch/>
        </p:blipFill>
        <p:spPr>
          <a:xfrm>
            <a:off x="3394110" y="1061459"/>
            <a:ext cx="8298785" cy="44933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8F3FB6-2F92-DD2C-A3D3-70CCE662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78" y="225717"/>
            <a:ext cx="3230625" cy="1475264"/>
          </a:xfrm>
        </p:spPr>
        <p:txBody>
          <a:bodyPr/>
          <a:lstStyle/>
          <a:p>
            <a:r>
              <a:rPr lang="en-US" sz="2800" dirty="0"/>
              <a:t>2. Create Value set for 6 flex fields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5AD15-9F45-A9C5-A15E-527C9BEDF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278" y="2198351"/>
            <a:ext cx="3227832" cy="4231946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&gt;Set</a:t>
            </a:r>
            <a:endParaRPr lang="en-GB" dirty="0">
              <a:effectLst/>
            </a:endParaRPr>
          </a:p>
          <a:p>
            <a:endParaRPr lang="en-GB" dirty="0"/>
          </a:p>
          <a:p>
            <a:r>
              <a:rPr lang="en-GB" dirty="0"/>
              <a:t>Value set name:</a:t>
            </a:r>
            <a:r>
              <a:rPr lang="en-GB" b="1" dirty="0"/>
              <a:t>NXT15_G2_ PEOPLE GROUP_VS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66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46D41-7A41-4BDD-6D04-73A97A4B90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867" r="22676" b="15664"/>
          <a:stretch/>
        </p:blipFill>
        <p:spPr>
          <a:xfrm>
            <a:off x="4485515" y="78083"/>
            <a:ext cx="6998561" cy="33509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656B1F-EBE5-8C67-94FB-FD217572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3" y="324039"/>
            <a:ext cx="3230625" cy="1150799"/>
          </a:xfrm>
        </p:spPr>
        <p:txBody>
          <a:bodyPr/>
          <a:lstStyle/>
          <a:p>
            <a:r>
              <a:rPr lang="en-US" sz="2800" dirty="0"/>
              <a:t>3. Add Data to Value set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4B5BD-C1F3-04F1-7C3D-23392AE78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433" y="1766760"/>
            <a:ext cx="3227832" cy="4860182"/>
          </a:xfrm>
        </p:spPr>
        <p:txBody>
          <a:bodyPr>
            <a:normAutofit lnSpcReduction="10000"/>
          </a:bodyPr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name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NAME_VS</a:t>
            </a:r>
          </a:p>
          <a:p>
            <a:endParaRPr lang="en-US" b="1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code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CODE_VS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A733C3-407B-6B88-B36D-C689C311C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7" b="15412"/>
          <a:stretch/>
        </p:blipFill>
        <p:spPr>
          <a:xfrm>
            <a:off x="4485514" y="3628103"/>
            <a:ext cx="6998562" cy="31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1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3B66F-034D-9B3D-8263-FF22CCAED9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1481" r="11279" b="11413"/>
          <a:stretch/>
        </p:blipFill>
        <p:spPr>
          <a:xfrm>
            <a:off x="4605828" y="0"/>
            <a:ext cx="6268650" cy="31798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EA4259-4199-4F7B-8A6E-69453DA4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65" y="284710"/>
            <a:ext cx="3230625" cy="1642413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  <a:b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9D7C7-EEC8-9C0E-BBF0-F41D8763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358" y="3429000"/>
            <a:ext cx="3227832" cy="266700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Grade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name value set:</a:t>
            </a:r>
            <a:r>
              <a:rPr lang="en-US" sz="18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GRADE_NAME_VS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B33BE-0522-6ABB-293E-0C27C9E55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7" b="14695"/>
          <a:stretch/>
        </p:blipFill>
        <p:spPr>
          <a:xfrm>
            <a:off x="4605828" y="3330677"/>
            <a:ext cx="6268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C05BAFC-9247-46D6-3A90-82F8E4831E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r="18408" b="13789"/>
          <a:stretch/>
        </p:blipFill>
        <p:spPr>
          <a:xfrm>
            <a:off x="4138971" y="221226"/>
            <a:ext cx="6719185" cy="29791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6B971-729D-9AE5-8566-E731380D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9" y="383032"/>
            <a:ext cx="3230625" cy="1327781"/>
          </a:xfrm>
        </p:spPr>
        <p:txBody>
          <a:bodyPr/>
          <a:lstStyle/>
          <a:p>
            <a:pPr marL="0" indent="0" rtl="0" eaLnBrk="1" latinLnBrk="0" hangingPunct="1">
              <a:lnSpc>
                <a:spcPct val="140000"/>
              </a:lnSpc>
              <a:spcBef>
                <a:spcPts val="1400"/>
              </a:spcBef>
            </a:pPr>
            <a:r>
              <a:rPr lang="en-US" sz="1600" b="0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name value set:</a:t>
            </a:r>
            <a:r>
              <a:rPr lang="en-US" sz="1600" b="1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_NAME_VS</a:t>
            </a:r>
            <a:endParaRPr lang="en-GB" sz="16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D52A9-6318-4883-D6FC-1C5B31851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29" y="3765754"/>
            <a:ext cx="3227832" cy="2872194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code value set: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_CODE_VS</a:t>
            </a:r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037635-5B46-EA3C-10AF-5FE4F62C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2" b="13549"/>
          <a:stretch/>
        </p:blipFill>
        <p:spPr>
          <a:xfrm>
            <a:off x="4138972" y="3429000"/>
            <a:ext cx="6719186" cy="31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B93558-9EAE-240E-66BB-3F0A35B09A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r="16482" b="6455"/>
          <a:stretch/>
        </p:blipFill>
        <p:spPr>
          <a:xfrm>
            <a:off x="4558380" y="3429000"/>
            <a:ext cx="6774424" cy="33228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EE1F3B-CBC9-A9ED-A327-9097D818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520685"/>
            <a:ext cx="3448017" cy="1150799"/>
          </a:xfrm>
        </p:spPr>
        <p:txBody>
          <a:bodyPr/>
          <a:lstStyle/>
          <a:p>
            <a:r>
              <a:rPr lang="en-US" sz="2800" dirty="0"/>
              <a:t>4.Create Business Group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222B9-F0CA-2D3B-A6DA-8CC2C1EC6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477" y="2190739"/>
            <a:ext cx="3227832" cy="3875763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>
              <a:effectLst/>
            </a:endParaRPr>
          </a:p>
          <a:p>
            <a:endParaRPr lang="en-GB" dirty="0"/>
          </a:p>
          <a:p>
            <a:r>
              <a:rPr lang="en-US" dirty="0">
                <a:effectLst/>
              </a:rPr>
              <a:t>Business Group name: </a:t>
            </a:r>
            <a:r>
              <a:rPr lang="en-US" b="1" dirty="0">
                <a:effectLst/>
              </a:rPr>
              <a:t>NXT15_G2_BG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FF919-E178-7E2E-961E-F155758EE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r="14441" b="2652"/>
          <a:stretch/>
        </p:blipFill>
        <p:spPr>
          <a:xfrm>
            <a:off x="4558380" y="106175"/>
            <a:ext cx="6774424" cy="3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ne in a crowd">
            <a:extLst>
              <a:ext uri="{FF2B5EF4-FFF2-40B4-BE49-F238E27FC236}">
                <a16:creationId xmlns:a16="http://schemas.microsoft.com/office/drawing/2014/main" id="{C7E0FB14-3350-FA84-C815-4986EB6D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87" r="3896" b="-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458D4-B89D-6C84-39EB-A4A81E85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042219"/>
            <a:ext cx="5274860" cy="337075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16805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">
            <a:extLst>
              <a:ext uri="{FF2B5EF4-FFF2-40B4-BE49-F238E27FC236}">
                <a16:creationId xmlns:a16="http://schemas.microsoft.com/office/drawing/2014/main" id="{0A08CC5E-B48C-EA59-9984-593B37C584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r="14367" b="17432"/>
          <a:stretch/>
        </p:blipFill>
        <p:spPr>
          <a:xfrm>
            <a:off x="4236621" y="176981"/>
            <a:ext cx="7276953" cy="31564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8E4CFA-C88D-A75B-7CED-808F2E74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5" y="245382"/>
            <a:ext cx="3735177" cy="1622750"/>
          </a:xfrm>
        </p:spPr>
        <p:txBody>
          <a:bodyPr/>
          <a:lstStyle/>
          <a:p>
            <a:r>
              <a:rPr lang="en-US" sz="2800" dirty="0"/>
              <a:t>5.Link Business Group to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28213-FA06-3BAE-94AC-3532A4562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055" y="1995949"/>
            <a:ext cx="3912158" cy="4508516"/>
          </a:xfrm>
        </p:spPr>
        <p:txBody>
          <a:bodyPr>
            <a:normAutofit/>
          </a:bodyPr>
          <a:lstStyle/>
          <a:p>
            <a:r>
              <a:rPr lang="en-US" dirty="0"/>
              <a:t>To link Business group to the Responsibility ,We must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Profiles options.</a:t>
            </a:r>
          </a:p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Profile&gt;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</a:t>
            </a:r>
          </a:p>
          <a:p>
            <a:endParaRPr lang="en-GB" b="1" dirty="0"/>
          </a:p>
          <a:p>
            <a:pPr marL="342900" indent="-342900">
              <a:buAutoNum type="arabicParenR"/>
            </a:pPr>
            <a:r>
              <a:rPr lang="en-GB" b="1" dirty="0"/>
              <a:t>Profile:</a:t>
            </a:r>
            <a:r>
              <a:rPr lang="en-GB" b="1" dirty="0">
                <a:solidFill>
                  <a:srgbClr val="00B0F0"/>
                </a:solidFill>
              </a:rPr>
              <a:t> HR: Security </a:t>
            </a:r>
            <a:r>
              <a:rPr lang="en-US" b="1" dirty="0">
                <a:solidFill>
                  <a:srgbClr val="00B0F0"/>
                </a:solidFill>
              </a:rPr>
              <a:t>Profile</a:t>
            </a:r>
          </a:p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b="1" dirty="0"/>
              <a:t>NXT15_G2_BG</a:t>
            </a:r>
            <a:endParaRPr lang="en-US" dirty="0"/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b="1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50CBD-2D4C-F6D0-C373-431E4041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7" b="19319"/>
          <a:stretch/>
        </p:blipFill>
        <p:spPr>
          <a:xfrm>
            <a:off x="4236621" y="3524583"/>
            <a:ext cx="7345779" cy="31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">
            <a:extLst>
              <a:ext uri="{FF2B5EF4-FFF2-40B4-BE49-F238E27FC236}">
                <a16:creationId xmlns:a16="http://schemas.microsoft.com/office/drawing/2014/main" id="{8AEB4C77-2D96-8CCF-C1A8-8932C5489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-635" b="10566"/>
          <a:stretch/>
        </p:blipFill>
        <p:spPr>
          <a:xfrm>
            <a:off x="4689987" y="0"/>
            <a:ext cx="6774426" cy="33005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8E1790-E3C1-A9C8-791D-1C41D319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16" y="459069"/>
            <a:ext cx="3230625" cy="157316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2) Profile:</a:t>
            </a: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HR: User Type</a:t>
            </a: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44187-6449-EF1D-1ACC-3F1E128E6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809" y="2130554"/>
            <a:ext cx="3227832" cy="3300570"/>
          </a:xfrm>
        </p:spPr>
        <p:txBody>
          <a:bodyPr/>
          <a:lstStyle/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sz="1800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NXT15_G2_Global HRMS Manager</a:t>
            </a:r>
          </a:p>
          <a:p>
            <a:endParaRPr lang="en-US" sz="1800" b="1" dirty="0">
              <a:solidFill>
                <a:srgbClr val="404040"/>
              </a:solidFill>
              <a:latin typeface="Meiryo" panose="020B0604030504040204" pitchFamily="34" charset="-128"/>
            </a:endParaRPr>
          </a:p>
          <a:p>
            <a:r>
              <a:rPr lang="en-GB" dirty="0">
                <a:effectLst/>
              </a:rPr>
              <a:t>-</a:t>
            </a:r>
            <a:r>
              <a:rPr lang="en-GB" b="1" dirty="0">
                <a:effectLst/>
              </a:rPr>
              <a:t>HR with Payroll User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E0B91-E9F0-4731-25D4-D2125EB8C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3" b="19170"/>
          <a:stretch/>
        </p:blipFill>
        <p:spPr>
          <a:xfrm>
            <a:off x="4689987" y="3429000"/>
            <a:ext cx="6774426" cy="30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FBF6F-732E-FB26-3155-12B5151B60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r="14712" b="3205"/>
          <a:stretch/>
        </p:blipFill>
        <p:spPr>
          <a:xfrm>
            <a:off x="4326296" y="785948"/>
            <a:ext cx="7059459" cy="539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97ED9E-E11A-5821-C850-A8888083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07" y="333872"/>
            <a:ext cx="3230625" cy="904152"/>
          </a:xfrm>
        </p:spPr>
        <p:txBody>
          <a:bodyPr/>
          <a:lstStyle/>
          <a:p>
            <a:r>
              <a:rPr lang="en-US" sz="2800" dirty="0"/>
              <a:t>6.Run Request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5B119-B297-AC5D-DEE1-E1052A8B1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400" y="2148014"/>
            <a:ext cx="3227832" cy="4193791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00B0F0"/>
                </a:solidFill>
                <a:effectLst/>
              </a:rPr>
              <a:t>Path:</a:t>
            </a:r>
            <a:r>
              <a:rPr lang="en-GB" dirty="0">
                <a:solidFill>
                  <a:srgbClr val="000000"/>
                </a:solidFill>
              </a:rPr>
              <a:t> V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iew&gt;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Requests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&gt;submit a new request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Request name : </a:t>
            </a:r>
          </a:p>
          <a:p>
            <a:r>
              <a:rPr lang="en-US" b="1" dirty="0">
                <a:solidFill>
                  <a:srgbClr val="000000"/>
                </a:solidFill>
              </a:rPr>
              <a:t>International HRMS Setup</a:t>
            </a:r>
            <a:endParaRPr lang="en-GB" b="1" dirty="0">
              <a:solidFill>
                <a:srgbClr val="000000"/>
              </a:solidFill>
            </a:endParaRP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63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screen with a login page&#10;&#10;AI-generated content may be incorrect.">
            <a:extLst>
              <a:ext uri="{FF2B5EF4-FFF2-40B4-BE49-F238E27FC236}">
                <a16:creationId xmlns:a16="http://schemas.microsoft.com/office/drawing/2014/main" id="{4FE302A9-CE36-4749-1E89-8321017687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19189" b="7726"/>
          <a:stretch/>
        </p:blipFill>
        <p:spPr>
          <a:xfrm>
            <a:off x="3785420" y="70112"/>
            <a:ext cx="8176564" cy="29257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125A6B-EA48-496D-29C6-DD3642C2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24" y="281830"/>
            <a:ext cx="3853164" cy="1723951"/>
          </a:xfrm>
        </p:spPr>
        <p:txBody>
          <a:bodyPr/>
          <a:lstStyle/>
          <a:p>
            <a:r>
              <a:rPr lang="en-US" sz="2800" dirty="0"/>
              <a:t>7.Create and Define Organization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22142-E558-FB3C-7560-ACB6195C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0016" y="2496219"/>
            <a:ext cx="3227832" cy="37275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/>
          </a:p>
          <a:p>
            <a:r>
              <a:rPr lang="en-GB" dirty="0"/>
              <a:t>Organization name:</a:t>
            </a:r>
          </a:p>
          <a:p>
            <a:r>
              <a:rPr lang="en-GB" b="1" dirty="0"/>
              <a:t>-Finance</a:t>
            </a:r>
          </a:p>
          <a:p>
            <a:r>
              <a:rPr lang="en-GB" b="1" dirty="0"/>
              <a:t>-Risk</a:t>
            </a:r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8F09-D28A-507E-AAA5-69B81E4A7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r="15989"/>
          <a:stretch/>
        </p:blipFill>
        <p:spPr>
          <a:xfrm>
            <a:off x="3785420" y="3146928"/>
            <a:ext cx="8176564" cy="3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378A97-C50D-3026-E2C8-4F9FB6A29C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11875" r="4306" b="7567"/>
          <a:stretch/>
        </p:blipFill>
        <p:spPr>
          <a:xfrm>
            <a:off x="4114799" y="127226"/>
            <a:ext cx="7873139" cy="308092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9DC76F-7AC7-E72A-0EFC-F84E97BD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1" y="291663"/>
            <a:ext cx="3230625" cy="1134014"/>
          </a:xfrm>
        </p:spPr>
        <p:txBody>
          <a:bodyPr/>
          <a:lstStyle/>
          <a:p>
            <a:r>
              <a:rPr lang="en-US" sz="2800" dirty="0"/>
              <a:t>8.Define the 6 Flex fields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7B98-D164-52AE-E54E-95E0A7B84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4" y="2094271"/>
            <a:ext cx="3227832" cy="422787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&gt;Job&gt; Description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Job name:</a:t>
            </a:r>
          </a:p>
          <a:p>
            <a:r>
              <a:rPr lang="en-GB" b="1" dirty="0"/>
              <a:t>-Accountant</a:t>
            </a:r>
          </a:p>
          <a:p>
            <a:r>
              <a:rPr lang="en-GB" b="1" dirty="0"/>
              <a:t>-Team Leader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1C724-3026-B863-D3BE-F1CA74946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r="20849" b="5663"/>
          <a:stretch/>
        </p:blipFill>
        <p:spPr>
          <a:xfrm>
            <a:off x="4114799" y="3303639"/>
            <a:ext cx="7873139" cy="3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7D2EB-42B1-480E-917C-B32DADD480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t="2890" r="12527" b="3086"/>
          <a:stretch/>
        </p:blipFill>
        <p:spPr>
          <a:xfrm>
            <a:off x="3903406" y="116238"/>
            <a:ext cx="7973961" cy="33127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39EF0B-CF13-DF21-EC83-61EEB2C3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11" y="274878"/>
            <a:ext cx="3230625" cy="993483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1400"/>
              </a:spcBef>
            </a:pPr>
            <a:r>
              <a:rPr lang="en-US" sz="1600" b="0" dirty="0">
                <a:solidFill>
                  <a:srgbClr val="00B0F0"/>
                </a:solidFill>
                <a:latin typeface="+mn-lt"/>
              </a:rPr>
              <a:t>Path: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Work Structure &gt; Position &gt; description</a:t>
            </a:r>
            <a:endParaRPr lang="en-GB" sz="1600" b="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2B38-2EDA-F19E-F323-4E48679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404" y="1992901"/>
            <a:ext cx="3227832" cy="3847460"/>
          </a:xfrm>
        </p:spPr>
        <p:txBody>
          <a:bodyPr/>
          <a:lstStyle/>
          <a:p>
            <a:r>
              <a:rPr lang="en-US" dirty="0"/>
              <a:t>Position=   </a:t>
            </a:r>
            <a:r>
              <a:rPr lang="en-US" b="1" dirty="0">
                <a:solidFill>
                  <a:srgbClr val="FF0000"/>
                </a:solidFill>
              </a:rPr>
              <a:t>Organization+ Job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Position name:</a:t>
            </a:r>
          </a:p>
          <a:p>
            <a:r>
              <a:rPr lang="en-US" b="1" dirty="0">
                <a:solidFill>
                  <a:schemeClr val="tx1"/>
                </a:solidFill>
              </a:rPr>
              <a:t>-Finance Accountant </a:t>
            </a:r>
          </a:p>
          <a:p>
            <a:r>
              <a:rPr lang="en-US" b="1" dirty="0">
                <a:solidFill>
                  <a:schemeClr val="tx1"/>
                </a:solidFill>
              </a:rPr>
              <a:t>-Risk Team Leader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13A36-B81F-42A7-A4A0-61B16375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r="22016" b="4618"/>
          <a:stretch/>
        </p:blipFill>
        <p:spPr>
          <a:xfrm>
            <a:off x="3903406" y="3519947"/>
            <a:ext cx="7973961" cy="32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30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4235A852-FF02-1980-A7B7-87A7152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214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22217-DABD-EB2D-5521-075242BE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60113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3) People Management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40C4F-3CCA-F288-E12D-DE382F609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61440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new employees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assignment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address contact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special information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others phone, contact, qualification</a:t>
            </a:r>
          </a:p>
        </p:txBody>
      </p:sp>
    </p:spTree>
    <p:extLst>
      <p:ext uri="{BB962C8B-B14F-4D97-AF65-F5344CB8AC3E}">
        <p14:creationId xmlns:p14="http://schemas.microsoft.com/office/powerpoint/2010/main" val="159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DE0E-ADDB-A652-5F61-7E1AFF2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New employees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AD9DDB-1B01-9C86-DCD7-88F764DC1C1E}"/>
              </a:ext>
            </a:extLst>
          </p:cNvPr>
          <p:cNvGraphicFramePr>
            <a:graphicFrameLocks noGrp="1"/>
          </p:cNvGraphicFramePr>
          <p:nvPr/>
        </p:nvGraphicFramePr>
        <p:xfrm>
          <a:off x="1368544" y="1526082"/>
          <a:ext cx="9985256" cy="516046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86396">
                  <a:extLst>
                    <a:ext uri="{9D8B030D-6E8A-4147-A177-3AD203B41FA5}">
                      <a16:colId xmlns:a16="http://schemas.microsoft.com/office/drawing/2014/main" val="387230550"/>
                    </a:ext>
                  </a:extLst>
                </a:gridCol>
                <a:gridCol w="1998860">
                  <a:extLst>
                    <a:ext uri="{9D8B030D-6E8A-4147-A177-3AD203B41FA5}">
                      <a16:colId xmlns:a16="http://schemas.microsoft.com/office/drawing/2014/main" val="3431897141"/>
                    </a:ext>
                  </a:extLst>
                </a:gridCol>
              </a:tblGrid>
              <a:tr h="76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Name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Age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93041000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Mohamed Sayed Ahmed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128690002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Nada Omar Mohamed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760749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Omnia Mohamed Ayman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53545083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Ahmed Mustafa Islam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5310490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Fares Ibrahim Omar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9553724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Radwa Gamal Mohamed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0541704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Amir Waheed Saeed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54620216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Cristina Raouf Sobhy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5497544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Esraa</a:t>
                      </a:r>
                      <a:r>
                        <a:rPr lang="en-US" sz="2400" u="none" strike="noStrike" dirty="0">
                          <a:effectLst/>
                        </a:rPr>
                        <a:t> Mohamed Abdullah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854617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Reham</a:t>
                      </a:r>
                      <a:r>
                        <a:rPr lang="en-US" sz="2400" u="none" strike="noStrike" dirty="0">
                          <a:effectLst/>
                        </a:rPr>
                        <a:t> Refaat El-</a:t>
                      </a:r>
                      <a:r>
                        <a:rPr lang="en-US" sz="2400" u="none" strike="noStrike" dirty="0" err="1">
                          <a:effectLst/>
                        </a:rPr>
                        <a:t>Hosseiny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27848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22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C3471-9261-C21F-3518-60EA2F27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people &gt;&gt;Enter and maintain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300E1-CB0E-1882-E057-AC40CA9F3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293" y="914401"/>
            <a:ext cx="7357285" cy="45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132AB-5E77-A1EF-B009-9887023F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7515" y="0"/>
            <a:ext cx="534332" cy="695622"/>
          </a:xfrm>
        </p:spPr>
        <p:txBody>
          <a:bodyPr anchor="b">
            <a:normAutofit/>
          </a:bodyPr>
          <a:lstStyle/>
          <a:p>
            <a:r>
              <a:rPr lang="en-US" sz="100" dirty="0">
                <a:solidFill>
                  <a:schemeClr val="bg2"/>
                </a:solidFill>
              </a:rPr>
              <a:t>.</a:t>
            </a:r>
            <a:endParaRPr lang="en-GB" sz="1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0796-CECC-1544-6F68-90FE7825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55" y="985643"/>
            <a:ext cx="9773622" cy="4572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Esraa Ibrahim Mohamed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(Setup, Work structure and</a:t>
            </a:r>
            <a:r>
              <a:rPr lang="en-US" sz="1600" b="1" i="1" dirty="0">
                <a:solidFill>
                  <a:schemeClr val="bg2"/>
                </a:solidFill>
              </a:rPr>
              <a:t>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Payroll)</a:t>
            </a:r>
            <a:r>
              <a:rPr lang="en-US" sz="2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D. Mohamed Omar Abdul Fatah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(People Management)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Kamla Medhat El-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hoseny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(Payroll)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6E55-D497-B7A6-7D51-BDD9069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date  if needed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A288A-0862-A4C6-1E72-F4E10DBA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585" y="1825625"/>
            <a:ext cx="8202830" cy="4351338"/>
          </a:xfrm>
        </p:spPr>
      </p:pic>
    </p:spTree>
    <p:extLst>
      <p:ext uri="{BB962C8B-B14F-4D97-AF65-F5344CB8AC3E}">
        <p14:creationId xmlns:p14="http://schemas.microsoft.com/office/powerpoint/2010/main" val="355106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E80-70ED-3C19-89E3-4BD89406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new employee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25D35-8F88-7E1E-6425-9B08ED563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724" y="1825625"/>
            <a:ext cx="7574551" cy="4351338"/>
          </a:xfrm>
        </p:spPr>
      </p:pic>
    </p:spTree>
    <p:extLst>
      <p:ext uri="{BB962C8B-B14F-4D97-AF65-F5344CB8AC3E}">
        <p14:creationId xmlns:p14="http://schemas.microsoft.com/office/powerpoint/2010/main" val="2873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AEA0D6-89CF-30AF-20FF-1549B3DEA572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559389"/>
          <a:ext cx="10312408" cy="41746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683003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6629405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1106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Last 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Ahmed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Mohamed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 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270721158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Sayed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186292950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employment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1293360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 type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3882392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191222E-67E0-59BB-0427-7218B840220D}"/>
              </a:ext>
            </a:extLst>
          </p:cNvPr>
          <p:cNvSpPr txBox="1">
            <a:spLocks/>
          </p:cNvSpPr>
          <p:nvPr/>
        </p:nvSpPr>
        <p:spPr>
          <a:xfrm>
            <a:off x="666750" y="207499"/>
            <a:ext cx="10312408" cy="102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Added employee data for Mr. Mohamed Sayed Ahmed </a:t>
            </a:r>
          </a:p>
        </p:txBody>
      </p:sp>
    </p:spTree>
    <p:extLst>
      <p:ext uri="{BB962C8B-B14F-4D97-AF65-F5344CB8AC3E}">
        <p14:creationId xmlns:p14="http://schemas.microsoft.com/office/powerpoint/2010/main" val="18427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EB60-2C47-A469-3B31-E3E0877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07499"/>
            <a:ext cx="10312408" cy="1028040"/>
          </a:xfrm>
        </p:spPr>
        <p:txBody>
          <a:bodyPr>
            <a:normAutofit/>
          </a:bodyPr>
          <a:lstStyle/>
          <a:p>
            <a:r>
              <a:rPr lang="en-US" sz="2800" dirty="0"/>
              <a:t>Added employee data for Mr. Mohamed Sayed Ahmed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81644-CF39-0065-5FCF-0B73747DD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39" y="2469686"/>
            <a:ext cx="8775719" cy="43513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BDCA4-2B6C-1F6A-247A-47FD0137D170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156628"/>
          <a:ext cx="9334500" cy="118017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073009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2261491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759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Name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421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Mohamed Sayed Ahmed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6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D143-65DC-0E0A-4109-C9ABA9E5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CC51-0E1B-E24E-C3F5-E0A1FADF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F586E-5BCD-B5A5-AE35-075EEE23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77" y="1496219"/>
            <a:ext cx="87294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9E6F8-B3D2-8C69-72AD-76ADB1CA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2383FA-1A59-70FC-FE2E-2301B5EC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09" y="4610101"/>
            <a:ext cx="3970941" cy="1181100"/>
          </a:xfrm>
        </p:spPr>
        <p:txBody>
          <a:bodyPr>
            <a:normAutofit/>
          </a:bodyPr>
          <a:lstStyle/>
          <a:p>
            <a:r>
              <a:rPr lang="en-US" sz="3600" b="1" dirty="0"/>
              <a:t>Save the data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5B317-29A4-F9BD-3470-9FEC600AB8E2}"/>
              </a:ext>
            </a:extLst>
          </p:cNvPr>
          <p:cNvCxnSpPr/>
          <p:nvPr/>
        </p:nvCxnSpPr>
        <p:spPr>
          <a:xfrm flipH="1" flipV="1">
            <a:off x="1276348" y="781050"/>
            <a:ext cx="5998384" cy="382905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7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FA1EC-9243-54AB-07B8-2C93D739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4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FF2A04E-A634-3380-0D67-970851A13CA5}"/>
              </a:ext>
            </a:extLst>
          </p:cNvPr>
          <p:cNvSpPr/>
          <p:nvPr/>
        </p:nvSpPr>
        <p:spPr>
          <a:xfrm>
            <a:off x="7791450" y="2667000"/>
            <a:ext cx="2343150" cy="102870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795F-27A0-AC78-2087-F59393839820}"/>
              </a:ext>
            </a:extLst>
          </p:cNvPr>
          <p:cNvSpPr txBox="1"/>
          <p:nvPr/>
        </p:nvSpPr>
        <p:spPr>
          <a:xfrm>
            <a:off x="457200" y="3657600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The employee created with number  2540</a:t>
            </a:r>
          </a:p>
        </p:txBody>
      </p:sp>
    </p:spTree>
    <p:extLst>
      <p:ext uri="{BB962C8B-B14F-4D97-AF65-F5344CB8AC3E}">
        <p14:creationId xmlns:p14="http://schemas.microsoft.com/office/powerpoint/2010/main" val="3347162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662E6-B5E8-6387-DA99-F9218CFF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Then we will add all the employees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205428-6AE7-F04E-15B8-2C1346FB1B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6587" y="643466"/>
          <a:ext cx="6522160" cy="55687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61632">
                  <a:extLst>
                    <a:ext uri="{9D8B030D-6E8A-4147-A177-3AD203B41FA5}">
                      <a16:colId xmlns:a16="http://schemas.microsoft.com/office/drawing/2014/main" val="3585968257"/>
                    </a:ext>
                  </a:extLst>
                </a:gridCol>
                <a:gridCol w="3726058">
                  <a:extLst>
                    <a:ext uri="{9D8B030D-6E8A-4147-A177-3AD203B41FA5}">
                      <a16:colId xmlns:a16="http://schemas.microsoft.com/office/drawing/2014/main" val="207903106"/>
                    </a:ext>
                  </a:extLst>
                </a:gridCol>
                <a:gridCol w="1234470">
                  <a:extLst>
                    <a:ext uri="{9D8B030D-6E8A-4147-A177-3AD203B41FA5}">
                      <a16:colId xmlns:a16="http://schemas.microsoft.com/office/drawing/2014/main" val="1722760577"/>
                    </a:ext>
                  </a:extLst>
                </a:gridCol>
              </a:tblGrid>
              <a:tr h="5255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43856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79371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2541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Nada Omar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01771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Omnia Mohamed Ayman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855105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Ahmed Mustafa Islam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183389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Fares Ibrahim Omar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2718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Radwa Gamal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5075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2546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Amir Waheed Saeed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01905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2547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Cristina Raouf Sobhy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448204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2548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Esraa Mohamed Abdullah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816944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2549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Reham Refaat El-Hosseiny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5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1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41CF5-4775-F212-355F-12611B6F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8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198AC654-86F6-28E0-561E-4D9D576CD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FAF3-E1FF-CCB9-CC58-861165F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21B05-6345-AFC6-9FD9-1D52591E6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80018"/>
            <a:ext cx="6780700" cy="46956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BA2579-4B4C-819D-827C-E953690837EC}"/>
              </a:ext>
            </a:extLst>
          </p:cNvPr>
          <p:cNvCxnSpPr>
            <a:cxnSpLocks/>
          </p:cNvCxnSpPr>
          <p:nvPr/>
        </p:nvCxnSpPr>
        <p:spPr>
          <a:xfrm>
            <a:off x="2933702" y="3427835"/>
            <a:ext cx="4800598" cy="1696615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6BDEE0-0B17-EE37-87A8-0FEF3257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4" y="32935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CE92-E6F3-23DD-A308-8472417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04" y="2211706"/>
            <a:ext cx="8391967" cy="28465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Setup the ERP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Work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People Management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Organize Payroll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F9CCCA-C33A-6CE3-95DF-B2C7210E066A}"/>
              </a:ext>
            </a:extLst>
          </p:cNvPr>
          <p:cNvCxnSpPr/>
          <p:nvPr/>
        </p:nvCxnSpPr>
        <p:spPr>
          <a:xfrm>
            <a:off x="375104" y="1808480"/>
            <a:ext cx="83919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48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DC95-146A-BE16-DB13-42CB65E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20" y="741391"/>
            <a:ext cx="6705206" cy="161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assignment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7ED9EE-380C-224B-8619-61C6C01B1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EA0657-2676-EBD0-330D-2DE1D716D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BD4BE5-70D5-796C-F818-10F0570E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7F6030-3098-A22C-8CE6-3AE5B7E779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7248" y="2779143"/>
          <a:ext cx="10477503" cy="1849846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277627">
                  <a:extLst>
                    <a:ext uri="{9D8B030D-6E8A-4147-A177-3AD203B41FA5}">
                      <a16:colId xmlns:a16="http://schemas.microsoft.com/office/drawing/2014/main" val="3992875731"/>
                    </a:ext>
                  </a:extLst>
                </a:gridCol>
                <a:gridCol w="1652862">
                  <a:extLst>
                    <a:ext uri="{9D8B030D-6E8A-4147-A177-3AD203B41FA5}">
                      <a16:colId xmlns:a16="http://schemas.microsoft.com/office/drawing/2014/main" val="871664607"/>
                    </a:ext>
                  </a:extLst>
                </a:gridCol>
                <a:gridCol w="824869">
                  <a:extLst>
                    <a:ext uri="{9D8B030D-6E8A-4147-A177-3AD203B41FA5}">
                      <a16:colId xmlns:a16="http://schemas.microsoft.com/office/drawing/2014/main" val="4261310361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2504408566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1479833649"/>
                    </a:ext>
                  </a:extLst>
                </a:gridCol>
                <a:gridCol w="1966561">
                  <a:extLst>
                    <a:ext uri="{9D8B030D-6E8A-4147-A177-3AD203B41FA5}">
                      <a16:colId xmlns:a16="http://schemas.microsoft.com/office/drawing/2014/main" val="465685978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966835842"/>
                    </a:ext>
                  </a:extLst>
                </a:gridCol>
              </a:tblGrid>
              <a:tr h="5275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Jop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Organization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Grade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672067"/>
                  </a:ext>
                </a:extLst>
              </a:tr>
              <a:tr h="1322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 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C-1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30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08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7988-5CDD-6940-028E-ABE00B77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organization / finance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92376-F51C-7878-999B-A71563021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08" y="1825625"/>
            <a:ext cx="8656384" cy="4351338"/>
          </a:xfrm>
        </p:spPr>
      </p:pic>
    </p:spTree>
    <p:extLst>
      <p:ext uri="{BB962C8B-B14F-4D97-AF65-F5344CB8AC3E}">
        <p14:creationId xmlns:p14="http://schemas.microsoft.com/office/powerpoint/2010/main" val="411136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1DD-6EFA-CB68-0DAE-09623805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job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09C2D-626F-A62D-3BCE-D67E966B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483" y="1825625"/>
            <a:ext cx="7089033" cy="4351338"/>
          </a:xfrm>
        </p:spPr>
      </p:pic>
    </p:spTree>
    <p:extLst>
      <p:ext uri="{BB962C8B-B14F-4D97-AF65-F5344CB8AC3E}">
        <p14:creationId xmlns:p14="http://schemas.microsoft.com/office/powerpoint/2010/main" val="200743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2BBE-4CEF-2257-8CFF-673941DD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grade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83741-FDDF-305F-838B-5D91F5186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445" y="1825625"/>
            <a:ext cx="5847110" cy="4351338"/>
          </a:xfrm>
        </p:spPr>
      </p:pic>
    </p:spTree>
    <p:extLst>
      <p:ext uri="{BB962C8B-B14F-4D97-AF65-F5344CB8AC3E}">
        <p14:creationId xmlns:p14="http://schemas.microsoft.com/office/powerpoint/2010/main" val="291179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DBE4-4973-8DD0-FD0B-43BF0B39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E81BD-19FD-4E51-528F-E552005B6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2719130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537BC-64C0-EDEF-9920-6125ADB0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5241-6EA1-4C9D-D9B7-141E5AC5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DEA62-CBE2-00C6-7BC5-BC9672A4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4264428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212A-F9C0-9C4B-7579-BADD52C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41E8-917E-946A-61CB-CBA6E1D7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04" y="1825625"/>
            <a:ext cx="8216991" cy="4351338"/>
          </a:xfrm>
        </p:spPr>
      </p:pic>
    </p:spTree>
    <p:extLst>
      <p:ext uri="{BB962C8B-B14F-4D97-AF65-F5344CB8AC3E}">
        <p14:creationId xmlns:p14="http://schemas.microsoft.com/office/powerpoint/2010/main" val="37885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1FDB-840B-D4BC-A780-97EE751F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Assignment for all the employees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A49703-A2AD-25CF-2FE8-3B2C9B9537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4350" y="1690689"/>
          <a:ext cx="11391900" cy="4769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137">
                  <a:extLst>
                    <a:ext uri="{9D8B030D-6E8A-4147-A177-3AD203B41FA5}">
                      <a16:colId xmlns:a16="http://schemas.microsoft.com/office/drawing/2014/main" val="3082612993"/>
                    </a:ext>
                  </a:extLst>
                </a:gridCol>
                <a:gridCol w="2154426">
                  <a:extLst>
                    <a:ext uri="{9D8B030D-6E8A-4147-A177-3AD203B41FA5}">
                      <a16:colId xmlns:a16="http://schemas.microsoft.com/office/drawing/2014/main" val="197482184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3559044794"/>
                    </a:ext>
                  </a:extLst>
                </a:gridCol>
                <a:gridCol w="2006863">
                  <a:extLst>
                    <a:ext uri="{9D8B030D-6E8A-4147-A177-3AD203B41FA5}">
                      <a16:colId xmlns:a16="http://schemas.microsoft.com/office/drawing/2014/main" val="4132250933"/>
                    </a:ext>
                  </a:extLst>
                </a:gridCol>
                <a:gridCol w="2818463">
                  <a:extLst>
                    <a:ext uri="{9D8B030D-6E8A-4147-A177-3AD203B41FA5}">
                      <a16:colId xmlns:a16="http://schemas.microsoft.com/office/drawing/2014/main" val="1632571074"/>
                    </a:ext>
                  </a:extLst>
                </a:gridCol>
                <a:gridCol w="2095401">
                  <a:extLst>
                    <a:ext uri="{9D8B030D-6E8A-4147-A177-3AD203B41FA5}">
                      <a16:colId xmlns:a16="http://schemas.microsoft.com/office/drawing/2014/main" val="475996977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1826528588"/>
                    </a:ext>
                  </a:extLst>
                </a:gridCol>
              </a:tblGrid>
              <a:tr h="357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Jop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Position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Grade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145382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Mohamed Sayed Ahmed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 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576743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Nada Omar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 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81644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Omnia Mohamed Ayman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 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175648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Ahmed Mustafa Islam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 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094658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Fares Ibrahim Omar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 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524635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Radwa Gamal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 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13332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Amir Waheed Saeed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 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479706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Cristina Raouf Sobhy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 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41327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Esraa Mohamed Abdullah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 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690780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Reham Refaat El-Hosseiny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 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A-1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15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2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007-8260-FF88-CDDD-FE3C5592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the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9E1FB-E5AA-01D4-901C-27F95905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832" y="1690688"/>
            <a:ext cx="7821235" cy="48928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A64A7A-AE45-C0BB-F110-47660E13DA31}"/>
              </a:ext>
            </a:extLst>
          </p:cNvPr>
          <p:cNvCxnSpPr>
            <a:cxnSpLocks/>
          </p:cNvCxnSpPr>
          <p:nvPr/>
        </p:nvCxnSpPr>
        <p:spPr>
          <a:xfrm>
            <a:off x="2180014" y="1447800"/>
            <a:ext cx="887036" cy="46101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44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947C-A8CE-9160-6F52-2C5CC8AE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FDEB-B6C1-2625-9A34-115B49DD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style -Egypt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795AD4-3068-058B-45C0-69958A5C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20" y="1825625"/>
            <a:ext cx="5762960" cy="4351338"/>
          </a:xfrm>
        </p:spPr>
      </p:pic>
    </p:spTree>
    <p:extLst>
      <p:ext uri="{BB962C8B-B14F-4D97-AF65-F5344CB8AC3E}">
        <p14:creationId xmlns:p14="http://schemas.microsoft.com/office/powerpoint/2010/main" val="123727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7462-A5A7-E263-AD29-89BD5B9B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Setup the ERP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2619-CD73-1AE2-76E9-DB6252D4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Responsibility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</a:t>
            </a:r>
            <a:r>
              <a:rPr lang="en-US" dirty="0"/>
              <a:t>Responsibilities to the user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27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74A5-6360-F74A-95A5-1A87EC3D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address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17091-6F49-5DDE-59FE-33128A0D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256" y="1825625"/>
            <a:ext cx="8435488" cy="4351338"/>
          </a:xfrm>
        </p:spPr>
      </p:pic>
    </p:spTree>
    <p:extLst>
      <p:ext uri="{BB962C8B-B14F-4D97-AF65-F5344CB8AC3E}">
        <p14:creationId xmlns:p14="http://schemas.microsoft.com/office/powerpoint/2010/main" val="3165437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B39C-5288-3A47-8C65-4DF2C2F1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with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EBFF4-6139-9867-A14D-543857300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107" y="1825625"/>
            <a:ext cx="8091786" cy="4351338"/>
          </a:xfrm>
        </p:spPr>
      </p:pic>
    </p:spTree>
    <p:extLst>
      <p:ext uri="{BB962C8B-B14F-4D97-AF65-F5344CB8AC3E}">
        <p14:creationId xmlns:p14="http://schemas.microsoft.com/office/powerpoint/2010/main" val="195212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FDC7-8633-4D92-4B07-DCA77E9A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type – work location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38693-D1EC-4F8A-1C8F-E6B3C1FFC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50" y="1825625"/>
            <a:ext cx="7320900" cy="4351338"/>
          </a:xfrm>
        </p:spPr>
      </p:pic>
    </p:spTree>
    <p:extLst>
      <p:ext uri="{BB962C8B-B14F-4D97-AF65-F5344CB8AC3E}">
        <p14:creationId xmlns:p14="http://schemas.microsoft.com/office/powerpoint/2010/main" val="2154802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DC67E-C955-BB3D-908A-B50DE1B6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4) special information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30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586E-1A59-0B57-E501-14C3B21D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special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D9FAD-70C4-7F8A-4BC5-B80B5BB1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044" y="1825625"/>
            <a:ext cx="716391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81A4E-BF64-0ABC-7643-B52909DECC06}"/>
              </a:ext>
            </a:extLst>
          </p:cNvPr>
          <p:cNvCxnSpPr/>
          <p:nvPr/>
        </p:nvCxnSpPr>
        <p:spPr>
          <a:xfrm>
            <a:off x="3276600" y="1333500"/>
            <a:ext cx="3200400" cy="424815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95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E84B-A56D-E0E7-6629-6C32A53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1D8F5-8090-31E5-C527-6F5C3E4CD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513" y="1825625"/>
            <a:ext cx="8476973" cy="4351338"/>
          </a:xfrm>
        </p:spPr>
      </p:pic>
    </p:spTree>
    <p:extLst>
      <p:ext uri="{BB962C8B-B14F-4D97-AF65-F5344CB8AC3E}">
        <p14:creationId xmlns:p14="http://schemas.microsoft.com/office/powerpoint/2010/main" val="4142691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1C92-44ED-6664-E731-C131295C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D85D0-1BD6-E50B-09B1-C88CA2F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98" y="1825625"/>
            <a:ext cx="8641604" cy="4351338"/>
          </a:xfrm>
        </p:spPr>
      </p:pic>
    </p:spTree>
    <p:extLst>
      <p:ext uri="{BB962C8B-B14F-4D97-AF65-F5344CB8AC3E}">
        <p14:creationId xmlns:p14="http://schemas.microsoft.com/office/powerpoint/2010/main" val="498148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6BF5-C484-BE0A-8F9A-04BF3602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F99ED-C51D-31FB-61EA-87B3089ED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AEACE-EAFB-689C-A294-2E51CCA7BC5E}"/>
              </a:ext>
            </a:extLst>
          </p:cNvPr>
          <p:cNvCxnSpPr>
            <a:cxnSpLocks/>
          </p:cNvCxnSpPr>
          <p:nvPr/>
        </p:nvCxnSpPr>
        <p:spPr>
          <a:xfrm>
            <a:off x="2180991" y="1333500"/>
            <a:ext cx="2791059" cy="285750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4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A866-0917-D741-F685-9567223A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skills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F38CC-34B7-7846-5715-B1531469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76" y="1825625"/>
            <a:ext cx="8828247" cy="4351338"/>
          </a:xfrm>
        </p:spPr>
      </p:pic>
    </p:spTree>
    <p:extLst>
      <p:ext uri="{BB962C8B-B14F-4D97-AF65-F5344CB8AC3E}">
        <p14:creationId xmlns:p14="http://schemas.microsoft.com/office/powerpoint/2010/main" val="2846950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7A9C-89B9-8AE4-9DB6-2C18D86F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type – presentation – level excellent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C2EAA-414F-C028-E033-7C34C6C32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07" y="1825625"/>
            <a:ext cx="8777785" cy="4351338"/>
          </a:xfrm>
        </p:spPr>
      </p:pic>
    </p:spTree>
    <p:extLst>
      <p:ext uri="{BB962C8B-B14F-4D97-AF65-F5344CB8AC3E}">
        <p14:creationId xmlns:p14="http://schemas.microsoft.com/office/powerpoint/2010/main" val="422958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DC94-A9DC-E917-A41C-6C4CB65A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6" y="433603"/>
            <a:ext cx="3227715" cy="1247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user</a:t>
            </a:r>
            <a:endParaRPr lang="en-GB" sz="2800" dirty="0"/>
          </a:p>
        </p:txBody>
      </p:sp>
      <p:pic>
        <p:nvPicPr>
          <p:cNvPr id="10" name="Content Placeholder 9" descr="A screenshot of a computer">
            <a:extLst>
              <a:ext uri="{FF2B5EF4-FFF2-40B4-BE49-F238E27FC236}">
                <a16:creationId xmlns:a16="http://schemas.microsoft.com/office/drawing/2014/main" id="{44415920-B2B9-0860-13C2-BD0C1CE4C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49416"/>
            <a:ext cx="6374737" cy="324708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812C8-FDB7-6592-16AA-A82C81CF4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820" y="2170573"/>
            <a:ext cx="3408264" cy="342398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User </a:t>
            </a:r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b="1" dirty="0">
                <a:solidFill>
                  <a:schemeClr val="tx1"/>
                </a:solidFill>
              </a:rPr>
              <a:t>NXT15_G2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7A20C-25FB-A501-9DEC-CAA6A60B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3429000"/>
            <a:ext cx="6374737" cy="3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7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1A99-9312-DD9D-3B79-DEE2934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5) others phone, contact, qualification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Office Worker">
            <a:extLst>
              <a:ext uri="{FF2B5EF4-FFF2-40B4-BE49-F238E27FC236}">
                <a16:creationId xmlns:a16="http://schemas.microsoft.com/office/drawing/2014/main" id="{97387FAE-1C44-3309-334C-83449EBC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8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5F2D-CCF8-3046-02B0-8FD9A501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– others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62976-F819-B44F-3DEF-90AFC79A7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099" y="1825625"/>
            <a:ext cx="6727801" cy="4351338"/>
          </a:xfrm>
        </p:spPr>
      </p:pic>
    </p:spTree>
    <p:extLst>
      <p:ext uri="{BB962C8B-B14F-4D97-AF65-F5344CB8AC3E}">
        <p14:creationId xmlns:p14="http://schemas.microsoft.com/office/powerpoint/2010/main" val="3230303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D0A5-F4F3-1F0B-2660-04CAF0F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887A7-E173-274E-3F8C-06DE2011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889" y="1825625"/>
            <a:ext cx="7602221" cy="4351338"/>
          </a:xfrm>
        </p:spPr>
      </p:pic>
    </p:spTree>
    <p:extLst>
      <p:ext uri="{BB962C8B-B14F-4D97-AF65-F5344CB8AC3E}">
        <p14:creationId xmlns:p14="http://schemas.microsoft.com/office/powerpoint/2010/main" val="73818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B689-F001-71F1-58BC-A706102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 phone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567CE-9D80-78FA-101B-AD8B836B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383" y="1825625"/>
            <a:ext cx="9213233" cy="4351338"/>
          </a:xfrm>
        </p:spPr>
      </p:pic>
    </p:spTree>
    <p:extLst>
      <p:ext uri="{BB962C8B-B14F-4D97-AF65-F5344CB8AC3E}">
        <p14:creationId xmlns:p14="http://schemas.microsoft.com/office/powerpoint/2010/main" val="222438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40A-91AC-0887-3C49-B02B15F2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FE9C-5E7C-9B2B-6A4C-5B7ABD04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871" y="1825625"/>
            <a:ext cx="8128258" cy="4351338"/>
          </a:xfrm>
        </p:spPr>
      </p:pic>
    </p:spTree>
    <p:extLst>
      <p:ext uri="{BB962C8B-B14F-4D97-AF65-F5344CB8AC3E}">
        <p14:creationId xmlns:p14="http://schemas.microsoft.com/office/powerpoint/2010/main" val="88145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2470-9F46-2307-6289-C5197DE6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C55A7-DFAF-2254-E051-B424B31D0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443" y="1825625"/>
            <a:ext cx="6629113" cy="4351338"/>
          </a:xfrm>
        </p:spPr>
      </p:pic>
    </p:spTree>
    <p:extLst>
      <p:ext uri="{BB962C8B-B14F-4D97-AF65-F5344CB8AC3E}">
        <p14:creationId xmlns:p14="http://schemas.microsoft.com/office/powerpoint/2010/main" val="275101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8E5A-CBF0-4CE6-7DAF-4EAB43BF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qualifications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16AA4-F815-4818-49D1-A306CAA0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829" y="1825625"/>
            <a:ext cx="7444342" cy="4351338"/>
          </a:xfrm>
        </p:spPr>
      </p:pic>
    </p:spTree>
    <p:extLst>
      <p:ext uri="{BB962C8B-B14F-4D97-AF65-F5344CB8AC3E}">
        <p14:creationId xmlns:p14="http://schemas.microsoft.com/office/powerpoint/2010/main" val="386365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B3D3-AC0B-B753-1084-08678F30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Bachelor degree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3E2D-60E3-F99B-ED28-679FA2A8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269" y="1825625"/>
            <a:ext cx="7831461" cy="4351338"/>
          </a:xfrm>
        </p:spPr>
      </p:pic>
    </p:spTree>
    <p:extLst>
      <p:ext uri="{BB962C8B-B14F-4D97-AF65-F5344CB8AC3E}">
        <p14:creationId xmlns:p14="http://schemas.microsoft.com/office/powerpoint/2010/main" val="1576723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7039-1A8C-50C4-5ACD-9702CC85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8167F-4BE4-3A90-80CC-005ACB02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47" y="1825625"/>
            <a:ext cx="6070505" cy="4351338"/>
          </a:xfrm>
        </p:spPr>
      </p:pic>
    </p:spTree>
    <p:extLst>
      <p:ext uri="{BB962C8B-B14F-4D97-AF65-F5344CB8AC3E}">
        <p14:creationId xmlns:p14="http://schemas.microsoft.com/office/powerpoint/2010/main" val="2055629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5733-337A-DFF0-0C43-EEC1159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contact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DED65-0DD2-32F5-FBAE-2FEC48DE2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936" y="1825625"/>
            <a:ext cx="7512127" cy="4351338"/>
          </a:xfrm>
        </p:spPr>
      </p:pic>
    </p:spTree>
    <p:extLst>
      <p:ext uri="{BB962C8B-B14F-4D97-AF65-F5344CB8AC3E}">
        <p14:creationId xmlns:p14="http://schemas.microsoft.com/office/powerpoint/2010/main" val="19510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A23-EBF3-E2F4-9E60-DF92603F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1" y="433603"/>
            <a:ext cx="3227715" cy="1218216"/>
          </a:xfrm>
        </p:spPr>
        <p:txBody>
          <a:bodyPr>
            <a:normAutofit/>
          </a:bodyPr>
          <a:lstStyle/>
          <a:p>
            <a:r>
              <a:rPr lang="en-US" sz="2800" dirty="0"/>
              <a:t>2.Create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D84B-DC95-CC58-A3A6-DE623758D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1" y="1992901"/>
            <a:ext cx="3227715" cy="37982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&gt;Responsibility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Responsibility Name:</a:t>
            </a:r>
          </a:p>
          <a:p>
            <a:r>
              <a:rPr lang="en-US" b="1" dirty="0"/>
              <a:t>NXT15_G2_Global HRMS Manager</a:t>
            </a:r>
            <a:endParaRPr lang="en-GB" dirty="0"/>
          </a:p>
        </p:txBody>
      </p:sp>
      <p:pic>
        <p:nvPicPr>
          <p:cNvPr id="18" name="Content Placeholder 17" descr="A screenshot of a computer">
            <a:extLst>
              <a:ext uri="{FF2B5EF4-FFF2-40B4-BE49-F238E27FC236}">
                <a16:creationId xmlns:a16="http://schemas.microsoft.com/office/drawing/2014/main" id="{128D1D0C-C442-EFDD-99A3-DA101695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78" y="1113360"/>
            <a:ext cx="6948488" cy="4156104"/>
          </a:xfrm>
        </p:spPr>
      </p:pic>
    </p:spTree>
    <p:extLst>
      <p:ext uri="{BB962C8B-B14F-4D97-AF65-F5344CB8AC3E}">
        <p14:creationId xmlns:p14="http://schemas.microsoft.com/office/powerpoint/2010/main" val="2135635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87DC-81DA-0233-01D6-DFD2B11F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34181-330D-728D-2219-429A3593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71" y="1825625"/>
            <a:ext cx="8473658" cy="4351338"/>
          </a:xfrm>
        </p:spPr>
      </p:pic>
    </p:spTree>
    <p:extLst>
      <p:ext uri="{BB962C8B-B14F-4D97-AF65-F5344CB8AC3E}">
        <p14:creationId xmlns:p14="http://schemas.microsoft.com/office/powerpoint/2010/main" val="2907596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95DD-ADA9-96D6-A543-31349211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and 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4440A-D5DF-50B7-40D1-393EAC61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463" y="1825625"/>
            <a:ext cx="8321073" cy="4351338"/>
          </a:xfrm>
        </p:spPr>
      </p:pic>
    </p:spTree>
    <p:extLst>
      <p:ext uri="{BB962C8B-B14F-4D97-AF65-F5344CB8AC3E}">
        <p14:creationId xmlns:p14="http://schemas.microsoft.com/office/powerpoint/2010/main" val="2053347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99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545358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4) Payroll System Configuration Guide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61492" y="4010125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953357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612" y="328117"/>
            <a:ext cx="4976614" cy="372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17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Configuration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Guide</a:t>
            </a:r>
            <a:endParaRPr lang="en-US" sz="2333" dirty="0"/>
          </a:p>
        </p:txBody>
      </p:sp>
      <p:sp>
        <p:nvSpPr>
          <p:cNvPr id="3" name="Shape 1"/>
          <p:cNvSpPr/>
          <p:nvPr/>
        </p:nvSpPr>
        <p:spPr>
          <a:xfrm>
            <a:off x="551855" y="939602"/>
            <a:ext cx="12700" cy="5265539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73397" y="1201738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417612" y="1073845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62360" y="1096219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75" dirty="0"/>
          </a:p>
        </p:txBody>
      </p:sp>
      <p:sp>
        <p:nvSpPr>
          <p:cNvPr id="7" name="Text 5"/>
          <p:cNvSpPr/>
          <p:nvPr/>
        </p:nvSpPr>
        <p:spPr>
          <a:xfrm>
            <a:off x="1148556" y="1058862"/>
            <a:ext cx="2082403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48556" y="1316931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9" name="Shape 7"/>
          <p:cNvSpPr/>
          <p:nvPr/>
        </p:nvSpPr>
        <p:spPr>
          <a:xfrm>
            <a:off x="673397" y="2008485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417612" y="1880593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462360" y="1902966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75" dirty="0"/>
          </a:p>
        </p:txBody>
      </p:sp>
      <p:sp>
        <p:nvSpPr>
          <p:cNvPr id="12" name="Text 10"/>
          <p:cNvSpPr/>
          <p:nvPr/>
        </p:nvSpPr>
        <p:spPr>
          <a:xfrm>
            <a:off x="1148556" y="1865610"/>
            <a:ext cx="2288679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 Configuration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8556" y="2123678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14" name="Shape 12"/>
          <p:cNvSpPr/>
          <p:nvPr/>
        </p:nvSpPr>
        <p:spPr>
          <a:xfrm>
            <a:off x="673397" y="2815233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417612" y="2687340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462360" y="2709714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375" dirty="0"/>
          </a:p>
        </p:txBody>
      </p:sp>
      <p:sp>
        <p:nvSpPr>
          <p:cNvPr id="17" name="Text 15"/>
          <p:cNvSpPr/>
          <p:nvPr/>
        </p:nvSpPr>
        <p:spPr>
          <a:xfrm>
            <a:off x="1148556" y="2672357"/>
            <a:ext cx="1524000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Types Setup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8556" y="2930426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19" name="Shape 17"/>
          <p:cNvSpPr/>
          <p:nvPr/>
        </p:nvSpPr>
        <p:spPr>
          <a:xfrm>
            <a:off x="673397" y="3621981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417612" y="3494088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462360" y="3516462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375" dirty="0"/>
          </a:p>
        </p:txBody>
      </p:sp>
      <p:sp>
        <p:nvSpPr>
          <p:cNvPr id="22" name="Text 20"/>
          <p:cNvSpPr/>
          <p:nvPr/>
        </p:nvSpPr>
        <p:spPr>
          <a:xfrm>
            <a:off x="1148556" y="3479106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8556" y="3737173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24" name="Shape 22"/>
          <p:cNvSpPr/>
          <p:nvPr/>
        </p:nvSpPr>
        <p:spPr>
          <a:xfrm>
            <a:off x="673397" y="4428728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417612" y="4300835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462360" y="4323209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375" dirty="0"/>
          </a:p>
        </p:txBody>
      </p:sp>
      <p:sp>
        <p:nvSpPr>
          <p:cNvPr id="27" name="Text 25"/>
          <p:cNvSpPr/>
          <p:nvPr/>
        </p:nvSpPr>
        <p:spPr>
          <a:xfrm>
            <a:off x="1148556" y="4285853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Definition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8556" y="4543921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29" name="Shape 27"/>
          <p:cNvSpPr/>
          <p:nvPr/>
        </p:nvSpPr>
        <p:spPr>
          <a:xfrm>
            <a:off x="673397" y="5235476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417612" y="5107583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462360" y="5129957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375" dirty="0"/>
          </a:p>
        </p:txBody>
      </p:sp>
      <p:sp>
        <p:nvSpPr>
          <p:cNvPr id="32" name="Text 30"/>
          <p:cNvSpPr/>
          <p:nvPr/>
        </p:nvSpPr>
        <p:spPr>
          <a:xfrm>
            <a:off x="1148556" y="5092601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Definition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8556" y="5350669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34" name="Shape 32"/>
          <p:cNvSpPr/>
          <p:nvPr/>
        </p:nvSpPr>
        <p:spPr>
          <a:xfrm>
            <a:off x="673397" y="6042223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417612" y="5914331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462360" y="5936704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375" dirty="0"/>
          </a:p>
        </p:txBody>
      </p:sp>
      <p:sp>
        <p:nvSpPr>
          <p:cNvPr id="37" name="Text 35"/>
          <p:cNvSpPr/>
          <p:nvPr/>
        </p:nvSpPr>
        <p:spPr>
          <a:xfrm>
            <a:off x="1148556" y="5899348"/>
            <a:ext cx="203279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Links and Salary Bas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17612" y="6339383"/>
            <a:ext cx="11356777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</p:spTree>
    <p:extLst>
      <p:ext uri="{BB962C8B-B14F-4D97-AF65-F5344CB8AC3E}">
        <p14:creationId xmlns:p14="http://schemas.microsoft.com/office/powerpoint/2010/main" val="1351544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17564"/>
            <a:ext cx="3390999" cy="94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09" y="1641178"/>
            <a:ext cx="5733653" cy="28787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1492" y="4945162"/>
            <a:ext cx="141684" cy="295275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86644" y="4945162"/>
            <a:ext cx="341888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Path: Payroll &gt;&gt; Monetary Units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1868817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9320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Currency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50" y="2483346"/>
            <a:ext cx="3158431" cy="22682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89" y="2483346"/>
            <a:ext cx="2874963" cy="226824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661" y="2483346"/>
            <a:ext cx="2744490" cy="2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3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201638"/>
            <a:ext cx="5203924" cy="4018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43232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Currency Basics</a:t>
            </a:r>
            <a:endParaRPr lang="en-US" sz="1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1201639"/>
            <a:ext cx="5161359" cy="4146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2935" y="5560913"/>
            <a:ext cx="5203924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Currency Denominations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2709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138958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entering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 POUND") and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"5.00"):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6189" y="3230170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Click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"Save"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(or "Apply") button </a:t>
            </a:r>
            <a:r>
              <a:rPr lang="en-US" sz="16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adding the next unit.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0150" y="4303365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for all denominations (10 POUND, 20 POUND, etc.).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10" y="1066305"/>
            <a:ext cx="5343624" cy="4146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492" y="5709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931086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48432"/>
            <a:ext cx="3277791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61492" y="2318743"/>
            <a:ext cx="327779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801" y="972046"/>
            <a:ext cx="4802188" cy="414664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1492" y="554394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67842" y="555029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56953" y="5670055"/>
            <a:ext cx="7043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1945680" y="5670055"/>
            <a:ext cx="938946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 payment method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0254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D62-8FE6-DAE7-1D2A-026E4376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85" y="275303"/>
            <a:ext cx="3227716" cy="139618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3. Add Responsibilities to the user </a:t>
            </a:r>
            <a:endParaRPr lang="en-GB" sz="2800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2C766-5FFD-2F58-3AD0-72DA040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4" b="5125"/>
          <a:stretch/>
        </p:blipFill>
        <p:spPr>
          <a:xfrm>
            <a:off x="5525341" y="68825"/>
            <a:ext cx="6086556" cy="31476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A001F-8EC1-E154-3DA4-B783C684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6384" y="1848466"/>
            <a:ext cx="4443100" cy="453266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GB" dirty="0"/>
          </a:p>
          <a:p>
            <a:r>
              <a:rPr lang="en-US" dirty="0"/>
              <a:t>Responsibilities:</a:t>
            </a:r>
          </a:p>
          <a:p>
            <a:r>
              <a:rPr lang="en-GB" dirty="0"/>
              <a:t>-</a:t>
            </a:r>
            <a:r>
              <a:rPr lang="en-GB" b="1" dirty="0"/>
              <a:t>Application Developer</a:t>
            </a:r>
          </a:p>
          <a:p>
            <a:r>
              <a:rPr lang="en-US" dirty="0"/>
              <a:t>-</a:t>
            </a:r>
            <a:r>
              <a:rPr lang="en-US" b="1" dirty="0"/>
              <a:t>System Administrator</a:t>
            </a:r>
          </a:p>
          <a:p>
            <a:r>
              <a:rPr lang="en-US" dirty="0"/>
              <a:t>-</a:t>
            </a:r>
            <a:r>
              <a:rPr lang="en-US" b="1" dirty="0"/>
              <a:t>Human Resources Vision Enterprises</a:t>
            </a:r>
          </a:p>
          <a:p>
            <a:r>
              <a:rPr lang="en-GB" dirty="0"/>
              <a:t>-</a:t>
            </a:r>
            <a:r>
              <a:rPr lang="en-GB" b="1" dirty="0"/>
              <a:t>NXT15_G2_Global HRMS Manager</a:t>
            </a:r>
            <a:endParaRPr lang="en-US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A72C61-0C8F-7188-7910-696727EB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3" b="6504"/>
          <a:stretch/>
        </p:blipFill>
        <p:spPr>
          <a:xfrm>
            <a:off x="5525341" y="3342968"/>
            <a:ext cx="6086556" cy="3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5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86" y="563959"/>
            <a:ext cx="1091842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92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Bank Payment Method Setup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02" y="1035943"/>
            <a:ext cx="3508573" cy="25017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929" y="1035943"/>
            <a:ext cx="4728170" cy="250170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31" y="3683198"/>
            <a:ext cx="3639939" cy="2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5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8250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Cash Payment Method Setup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61492" y="318799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endParaRPr lang="en-US" sz="3708" dirty="0"/>
          </a:p>
        </p:txBody>
      </p:sp>
      <p:sp>
        <p:nvSpPr>
          <p:cNvPr id="4" name="Text 2"/>
          <p:cNvSpPr/>
          <p:nvPr/>
        </p:nvSpPr>
        <p:spPr>
          <a:xfrm>
            <a:off x="661492" y="396765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35" y="2010172"/>
            <a:ext cx="5203924" cy="34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0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541" y="504825"/>
            <a:ext cx="3671590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83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</a:t>
            </a:r>
            <a:r>
              <a:rPr lang="en-US" sz="2875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types</a:t>
            </a:r>
            <a:endParaRPr lang="en-US" sz="2875" dirty="0"/>
          </a:p>
        </p:txBody>
      </p:sp>
      <p:sp>
        <p:nvSpPr>
          <p:cNvPr id="3" name="Text 1"/>
          <p:cNvSpPr/>
          <p:nvPr/>
        </p:nvSpPr>
        <p:spPr>
          <a:xfrm>
            <a:off x="642541" y="3243560"/>
            <a:ext cx="4434682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endParaRPr lang="en-US" sz="14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45" y="1376760"/>
            <a:ext cx="4576267" cy="402728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541" y="5816997"/>
            <a:ext cx="10906919" cy="539353"/>
          </a:xfrm>
          <a:prstGeom prst="roundRect">
            <a:avLst>
              <a:gd name="adj" fmla="val 306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48891" y="5823347"/>
            <a:ext cx="10894219" cy="5266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32445" y="5939830"/>
            <a:ext cx="719138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417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1925043" y="5939830"/>
            <a:ext cx="9434513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4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&gt;payment types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490454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73" y="2082404"/>
            <a:ext cx="3494385" cy="269319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28" y="2082404"/>
            <a:ext cx="3359745" cy="26931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443" y="2082404"/>
            <a:ext cx="349438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020" y="477441"/>
            <a:ext cx="4336058" cy="54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0" y="1474590"/>
            <a:ext cx="5277445" cy="29685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84" y="1474589"/>
            <a:ext cx="4200327" cy="3804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3884" y="5474594"/>
            <a:ext cx="527744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67"/>
              </a:lnSpc>
              <a:buNone/>
            </a:pPr>
            <a:endParaRPr lang="en-US" sz="1333" dirty="0"/>
          </a:p>
        </p:txBody>
      </p:sp>
      <p:sp>
        <p:nvSpPr>
          <p:cNvPr id="6" name="Text 2"/>
          <p:cNvSpPr/>
          <p:nvPr/>
        </p:nvSpPr>
        <p:spPr>
          <a:xfrm>
            <a:off x="607021" y="6103145"/>
            <a:ext cx="1097795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67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payroll&gt;&gt;consolidation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9468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4384477" cy="547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91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payroll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8" y="1490465"/>
            <a:ext cx="2620963" cy="24874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28" y="1490465"/>
            <a:ext cx="4676775" cy="31838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68" y="5226546"/>
            <a:ext cx="5268318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endParaRPr lang="en-US" sz="1375" dirty="0"/>
          </a:p>
        </p:txBody>
      </p:sp>
      <p:sp>
        <p:nvSpPr>
          <p:cNvPr id="6" name="Text 2"/>
          <p:cNvSpPr/>
          <p:nvPr/>
        </p:nvSpPr>
        <p:spPr>
          <a:xfrm>
            <a:off x="6316266" y="5226546"/>
            <a:ext cx="5268318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endParaRPr lang="en-US" sz="1375" dirty="0"/>
          </a:p>
        </p:txBody>
      </p:sp>
      <p:sp>
        <p:nvSpPr>
          <p:cNvPr id="7" name="Shape 3"/>
          <p:cNvSpPr/>
          <p:nvPr/>
        </p:nvSpPr>
        <p:spPr>
          <a:xfrm>
            <a:off x="613768" y="5862142"/>
            <a:ext cx="10964466" cy="516334"/>
          </a:xfrm>
          <a:prstGeom prst="roundRect">
            <a:avLst>
              <a:gd name="adj" fmla="val 305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620118" y="5868492"/>
            <a:ext cx="10951766" cy="503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795536" y="5980014"/>
            <a:ext cx="743545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896070" y="5980014"/>
            <a:ext cx="9500493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payroll&gt; description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00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2983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Elements of Payroll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61492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228626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Basic Salary</a:t>
            </a:r>
            <a:endParaRPr lang="en-US" sz="1833" dirty="0"/>
          </a:p>
        </p:txBody>
      </p:sp>
      <p:sp>
        <p:nvSpPr>
          <p:cNvPr id="5" name="Shape 3"/>
          <p:cNvSpPr/>
          <p:nvPr/>
        </p:nvSpPr>
        <p:spPr>
          <a:xfrm>
            <a:off x="4347468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914603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Overtime NX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4536480" y="2896196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8033444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600580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Parking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8222457" y="2896196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661492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228626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Tax</a:t>
            </a:r>
            <a:endParaRPr lang="en-US" sz="1833" dirty="0"/>
          </a:p>
        </p:txBody>
      </p:sp>
      <p:sp>
        <p:nvSpPr>
          <p:cNvPr id="13" name="Shape 11"/>
          <p:cNvSpPr/>
          <p:nvPr/>
        </p:nvSpPr>
        <p:spPr>
          <a:xfrm>
            <a:off x="4347468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4914603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Gross Salary</a:t>
            </a:r>
            <a:endParaRPr lang="en-US" sz="1833" dirty="0"/>
          </a:p>
        </p:txBody>
      </p:sp>
      <p:sp>
        <p:nvSpPr>
          <p:cNvPr id="15" name="Shape 13"/>
          <p:cNvSpPr/>
          <p:nvPr/>
        </p:nvSpPr>
        <p:spPr>
          <a:xfrm>
            <a:off x="8033444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8600580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Sick Leave</a:t>
            </a:r>
            <a:endParaRPr lang="en-US" sz="1833" dirty="0"/>
          </a:p>
        </p:txBody>
      </p:sp>
      <p:sp>
        <p:nvSpPr>
          <p:cNvPr id="17" name="Text 15"/>
          <p:cNvSpPr/>
          <p:nvPr/>
        </p:nvSpPr>
        <p:spPr>
          <a:xfrm>
            <a:off x="8222457" y="4174332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18" name="Shape 16"/>
          <p:cNvSpPr/>
          <p:nvPr/>
        </p:nvSpPr>
        <p:spPr>
          <a:xfrm>
            <a:off x="661492" y="4854774"/>
            <a:ext cx="5340053" cy="67329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2150170" y="504378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Absence</a:t>
            </a:r>
            <a:endParaRPr lang="en-US" sz="1833" dirty="0"/>
          </a:p>
        </p:txBody>
      </p:sp>
      <p:sp>
        <p:nvSpPr>
          <p:cNvPr id="20" name="Shape 18"/>
          <p:cNvSpPr/>
          <p:nvPr/>
        </p:nvSpPr>
        <p:spPr>
          <a:xfrm>
            <a:off x="6190556" y="4854774"/>
            <a:ext cx="5340053" cy="67329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7679234" y="504378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Accrual NX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3189308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0255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61492" y="2371230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 description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2" y="3007916"/>
            <a:ext cx="3576538" cy="22682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89" y="3007916"/>
            <a:ext cx="3548162" cy="22682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961" y="3007916"/>
            <a:ext cx="3429099" cy="2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73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1574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402482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402482"/>
            <a:ext cx="5203924" cy="29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0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20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salary basis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18804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018804"/>
            <a:ext cx="5203924" cy="292715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61492" y="537120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2"/>
          <p:cNvSpPr/>
          <p:nvPr/>
        </p:nvSpPr>
        <p:spPr>
          <a:xfrm>
            <a:off x="667842" y="537755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56952" y="5497315"/>
            <a:ext cx="73263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73957" y="5497315"/>
            <a:ext cx="936119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 &gt;basic&gt;salary basis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247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0A7-7355-3850-38B8-B2B2FDC2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Create Work 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96DA-0463-466B-081A-C1B1F1AC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27533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6 Flex field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Value set for the 6 flex fields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data to value set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Business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Link Business Group to Responsibility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Request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Define Organization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Define the 6 flex fields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8888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20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link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18804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018804"/>
            <a:ext cx="5203924" cy="292715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61492" y="537120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2"/>
          <p:cNvSpPr/>
          <p:nvPr/>
        </p:nvSpPr>
        <p:spPr>
          <a:xfrm>
            <a:off x="667842" y="537755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56953" y="5497315"/>
            <a:ext cx="116790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409230" y="5497315"/>
            <a:ext cx="89259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compensation&gt;&gt;basic&gt;element link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3113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11759"/>
            <a:ext cx="4659114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Linking the employee to the payroll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991419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1991419"/>
            <a:ext cx="5203924" cy="29271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492" y="534382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people enter and maintain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2829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672902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new salary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523406"/>
            <a:ext cx="7371854" cy="41466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492" y="588268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94875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189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</a:t>
            </a:r>
            <a:r>
              <a:rPr lang="en-US" sz="24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entries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692276"/>
            <a:ext cx="7371854" cy="41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55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170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B3D-A6CE-4D25-5143-F8859736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Organize Payroll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245A-2046-4E83-5685-B931CEC0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Quick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Balances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Global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Absence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A41023-BDD3-9C8B-197A-DE3E941968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4" b="5424"/>
          <a:stretch>
            <a:fillRect/>
          </a:stretch>
        </p:blipFill>
        <p:spPr>
          <a:xfrm>
            <a:off x="4206422" y="1351496"/>
            <a:ext cx="7163793" cy="44495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3FC225-F682-DB38-9106-3D2088E9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1" y="324039"/>
            <a:ext cx="3230625" cy="1239290"/>
          </a:xfrm>
        </p:spPr>
        <p:txBody>
          <a:bodyPr/>
          <a:lstStyle/>
          <a:p>
            <a:r>
              <a:rPr lang="en-US" sz="2800" dirty="0"/>
              <a:t>1.Quick Run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96AF8-9DE9-A5F5-2708-F5E6BF8E8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431" y="2565044"/>
            <a:ext cx="3227832" cy="28721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People &gt; Entre and Maintain&gt; Assignment&gt; Others&gt; Quick pay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 run the Payroll for only one employee </a:t>
            </a:r>
          </a:p>
          <a:p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7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">
            <a:extLst>
              <a:ext uri="{FF2B5EF4-FFF2-40B4-BE49-F238E27FC236}">
                <a16:creationId xmlns:a16="http://schemas.microsoft.com/office/drawing/2014/main" id="{615151D6-76D0-07D6-D758-B5BD454651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 r="19067" b="4652"/>
          <a:stretch/>
        </p:blipFill>
        <p:spPr>
          <a:xfrm>
            <a:off x="3983145" y="108157"/>
            <a:ext cx="8071203" cy="34511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C74199-B89D-28A1-0856-50B0747D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59" y="333873"/>
            <a:ext cx="3230625" cy="1042644"/>
          </a:xfrm>
        </p:spPr>
        <p:txBody>
          <a:bodyPr/>
          <a:lstStyle/>
          <a:p>
            <a:r>
              <a:rPr lang="en-US" sz="2800" dirty="0"/>
              <a:t>2.Balances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4A7B-4425-0B85-C7E6-D0B0641EA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559" y="1984940"/>
            <a:ext cx="3391047" cy="407707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Total compensation&gt; Basic&gt; Balance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Total Deduction:</a:t>
            </a:r>
          </a:p>
          <a:p>
            <a:r>
              <a:rPr lang="en-US" dirty="0">
                <a:solidFill>
                  <a:schemeClr val="tx1"/>
                </a:solidFill>
              </a:rPr>
              <a:t>  Feeds: </a:t>
            </a:r>
          </a:p>
          <a:p>
            <a:r>
              <a:rPr lang="en-US" b="1" dirty="0">
                <a:solidFill>
                  <a:schemeClr val="tx1"/>
                </a:solidFill>
              </a:rPr>
              <a:t>  -Tax  </a:t>
            </a:r>
          </a:p>
          <a:p>
            <a:r>
              <a:rPr lang="en-US" b="1" dirty="0">
                <a:solidFill>
                  <a:schemeClr val="tx1"/>
                </a:solidFill>
              </a:rPr>
              <a:t>  -Parking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37C85922-94BA-C29C-46B5-43681B81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9" b="42652"/>
          <a:stretch/>
        </p:blipFill>
        <p:spPr>
          <a:xfrm>
            <a:off x="3983144" y="3741598"/>
            <a:ext cx="8071203" cy="27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6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">
            <a:extLst>
              <a:ext uri="{FF2B5EF4-FFF2-40B4-BE49-F238E27FC236}">
                <a16:creationId xmlns:a16="http://schemas.microsoft.com/office/drawing/2014/main" id="{9D93B7D4-E1FF-D847-0A6E-445DACB7C5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2" r="25116" b="30843"/>
          <a:stretch/>
        </p:blipFill>
        <p:spPr>
          <a:xfrm>
            <a:off x="3736258" y="108155"/>
            <a:ext cx="7393858" cy="37721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C92150-5DCD-FEDB-662F-1F08368D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9" y="1724548"/>
            <a:ext cx="3230625" cy="6690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Total Earning:</a:t>
            </a: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16E05-F3D7-3360-A408-B6DC2FA5F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426" y="2393567"/>
            <a:ext cx="3227832" cy="3442465"/>
          </a:xfrm>
        </p:spPr>
        <p:txBody>
          <a:bodyPr/>
          <a:lstStyle/>
          <a:p>
            <a:r>
              <a:rPr lang="en-US" dirty="0"/>
              <a:t>Feeds: </a:t>
            </a:r>
          </a:p>
          <a:p>
            <a:r>
              <a:rPr lang="en-US" b="1" dirty="0"/>
              <a:t>-Basic Salary</a:t>
            </a:r>
          </a:p>
          <a:p>
            <a:r>
              <a:rPr lang="en-US" b="1" dirty="0"/>
              <a:t>-Gross Salary</a:t>
            </a:r>
          </a:p>
          <a:p>
            <a:r>
              <a:rPr lang="en-US" b="1" dirty="0"/>
              <a:t>-Over Time</a:t>
            </a:r>
            <a:endParaRPr lang="en-GB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0B59AD-98B7-7434-A84A-855E30F6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3441" r="16630" b="36344"/>
          <a:stretch/>
        </p:blipFill>
        <p:spPr>
          <a:xfrm>
            <a:off x="3736258" y="4114800"/>
            <a:ext cx="7393858" cy="26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8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E4B14-EFA2-A813-F134-2B6BDA570C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22957" b="35987"/>
          <a:stretch/>
        </p:blipFill>
        <p:spPr>
          <a:xfrm>
            <a:off x="3932903" y="95865"/>
            <a:ext cx="7659328" cy="33331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A4543C-E39A-5DC3-09CA-F080A8A8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7" y="1263445"/>
            <a:ext cx="3230625" cy="5751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Net Salary:</a:t>
            </a: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13C4A-54B9-B4C6-FC7C-ADD8953E2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507" y="2034103"/>
            <a:ext cx="3227832" cy="3673886"/>
          </a:xfrm>
        </p:spPr>
        <p:txBody>
          <a:bodyPr>
            <a:normAutofit/>
          </a:bodyPr>
          <a:lstStyle/>
          <a:p>
            <a:r>
              <a:rPr lang="en-US" dirty="0"/>
              <a:t>Feeds:</a:t>
            </a:r>
          </a:p>
          <a:p>
            <a:r>
              <a:rPr lang="en-US" b="1" dirty="0"/>
              <a:t>-Basic Salary (add)</a:t>
            </a:r>
          </a:p>
          <a:p>
            <a:r>
              <a:rPr lang="en-US" b="1" dirty="0"/>
              <a:t>-Gross Salary (add)</a:t>
            </a:r>
          </a:p>
          <a:p>
            <a:r>
              <a:rPr lang="en-US" b="1" dirty="0"/>
              <a:t>-Over Time (add)</a:t>
            </a: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-Tax </a:t>
            </a:r>
            <a:r>
              <a:rPr lang="en-US" b="1" dirty="0"/>
              <a:t>(subtract)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-Parking </a:t>
            </a:r>
            <a:r>
              <a:rPr lang="en-US" b="1" dirty="0"/>
              <a:t>(subtract)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</a:t>
            </a:r>
          </a:p>
          <a:p>
            <a:endParaRPr lang="en-GB" b="1" dirty="0"/>
          </a:p>
        </p:txBody>
      </p:sp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D7F7F875-83A6-2AAC-76FB-A92C0D582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9" b="40215"/>
          <a:stretch/>
        </p:blipFill>
        <p:spPr>
          <a:xfrm>
            <a:off x="3932903" y="3512574"/>
            <a:ext cx="7659328" cy="29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221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B00F5AAD525646A1852B7ED89AF7FA" ma:contentTypeVersion="1" ma:contentTypeDescription="Create a new document." ma:contentTypeScope="" ma:versionID="41f2152a6d2a64481a9893f022539aee">
  <xsd:schema xmlns:xsd="http://www.w3.org/2001/XMLSchema" xmlns:xs="http://www.w3.org/2001/XMLSchema" xmlns:p="http://schemas.microsoft.com/office/2006/metadata/properties" xmlns:ns3="1e685667-c872-42c6-86bc-3ab4f37dfdfc" targetNamespace="http://schemas.microsoft.com/office/2006/metadata/properties" ma:root="true" ma:fieldsID="32253134130dbe0aafd06183c04fcd10" ns3:_="">
    <xsd:import namespace="1e685667-c872-42c6-86bc-3ab4f37dfdf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85667-c872-42c6-86bc-3ab4f37dfdf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4620C6-0AA7-4D06-AE90-A022F018E2D0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e685667-c872-42c6-86bc-3ab4f37dfdf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0ECC28-D1A2-4B85-BE33-0D4DC34A3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685667-c872-42c6-86bc-3ab4f37df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F938B-E3A8-43A6-BC9E-2C6CBC90F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1473</Words>
  <Application>Microsoft Office PowerPoint</Application>
  <PresentationFormat>Widescreen</PresentationFormat>
  <Paragraphs>480</Paragraphs>
  <Slides>104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6" baseType="lpstr">
      <vt:lpstr>Meiryo</vt:lpstr>
      <vt:lpstr>Aptos</vt:lpstr>
      <vt:lpstr>Aptos Display</vt:lpstr>
      <vt:lpstr>Aptos Narrow</vt:lpstr>
      <vt:lpstr>Arial</vt:lpstr>
      <vt:lpstr>Calibri</vt:lpstr>
      <vt:lpstr>Corbel</vt:lpstr>
      <vt:lpstr>Instrument Sans Medium</vt:lpstr>
      <vt:lpstr>Instrument Sans Semi Bold</vt:lpstr>
      <vt:lpstr>Wingdings</vt:lpstr>
      <vt:lpstr>SketchLinesVTI</vt:lpstr>
      <vt:lpstr>Office Theme</vt:lpstr>
      <vt:lpstr>BANQUE MISR  ORACLE GLOBAL HCM </vt:lpstr>
      <vt:lpstr>Team Members</vt:lpstr>
      <vt:lpstr>.</vt:lpstr>
      <vt:lpstr>Content</vt:lpstr>
      <vt:lpstr>Setup the ERP</vt:lpstr>
      <vt:lpstr>Create user</vt:lpstr>
      <vt:lpstr>2.Create responsibility </vt:lpstr>
      <vt:lpstr>3. Add Responsibilities to the user </vt:lpstr>
      <vt:lpstr>2) Create Work Structure </vt:lpstr>
      <vt:lpstr>The 6 Flex field</vt:lpstr>
      <vt:lpstr>1.Create 6 fix field</vt:lpstr>
      <vt:lpstr>Grade Flex field Name:NXT15_G2_Grade Flex field </vt:lpstr>
      <vt:lpstr>People group Flex field Name:NXT15_G2_People group Flex field </vt:lpstr>
      <vt:lpstr>Cost Allocation Flex field Name:NXT15_G2_Cost Allocation Flex field</vt:lpstr>
      <vt:lpstr>2. Create Value set for 6 flex fields </vt:lpstr>
      <vt:lpstr>3. Add Data to Value set</vt:lpstr>
      <vt:lpstr>Path: System Administrator &gt;Application&gt; Validation &gt;Value </vt:lpstr>
      <vt:lpstr>Position name value set:NXT15_G2_ POSITION _NAME_VS</vt:lpstr>
      <vt:lpstr>4.Create Business Group</vt:lpstr>
      <vt:lpstr>5.Link Business Group to Responsibility </vt:lpstr>
      <vt:lpstr>2) Profile: HR: User Type  </vt:lpstr>
      <vt:lpstr>6.Run Request </vt:lpstr>
      <vt:lpstr>7.Create and Define Organization </vt:lpstr>
      <vt:lpstr>8.Define the 6 Flex fields</vt:lpstr>
      <vt:lpstr>Path: Work Structure &gt; Position &gt; description</vt:lpstr>
      <vt:lpstr>PowerPoint Presentation</vt:lpstr>
      <vt:lpstr>3) People Management</vt:lpstr>
      <vt:lpstr>1- New employees</vt:lpstr>
      <vt:lpstr>From people &gt;&gt;Enter and maintain</vt:lpstr>
      <vt:lpstr>Change date  if needed</vt:lpstr>
      <vt:lpstr>Click new employee</vt:lpstr>
      <vt:lpstr>PowerPoint Presentation</vt:lpstr>
      <vt:lpstr>Added employee data for Mr. Mohamed Sayed Ahmed </vt:lpstr>
      <vt:lpstr>PowerPoint Presentation</vt:lpstr>
      <vt:lpstr>PowerPoint Presentation</vt:lpstr>
      <vt:lpstr>PowerPoint Presentation</vt:lpstr>
      <vt:lpstr>Then we will add all the employees</vt:lpstr>
      <vt:lpstr>assignment</vt:lpstr>
      <vt:lpstr>assignment</vt:lpstr>
      <vt:lpstr>assignment</vt:lpstr>
      <vt:lpstr>Select the organization / finance</vt:lpstr>
      <vt:lpstr>Select the job</vt:lpstr>
      <vt:lpstr>Select the grade</vt:lpstr>
      <vt:lpstr>Select the location</vt:lpstr>
      <vt:lpstr>Select the location</vt:lpstr>
      <vt:lpstr>Select the position</vt:lpstr>
      <vt:lpstr>Assignment for all the employees</vt:lpstr>
      <vt:lpstr>Add the address</vt:lpstr>
      <vt:lpstr>Select style -Egypt</vt:lpstr>
      <vt:lpstr>Personal address information</vt:lpstr>
      <vt:lpstr>Fill it with data</vt:lpstr>
      <vt:lpstr>Address type – work location address</vt:lpstr>
      <vt:lpstr>4) special information</vt:lpstr>
      <vt:lpstr>4) special information</vt:lpstr>
      <vt:lpstr>Certifications</vt:lpstr>
      <vt:lpstr>Fill it </vt:lpstr>
      <vt:lpstr>Save it </vt:lpstr>
      <vt:lpstr>Communication skills</vt:lpstr>
      <vt:lpstr>Skill type – presentation – level excellent</vt:lpstr>
      <vt:lpstr>5) others phone, contact, qualification</vt:lpstr>
      <vt:lpstr>Select – others </vt:lpstr>
      <vt:lpstr>Phones </vt:lpstr>
      <vt:lpstr>Type- phone number</vt:lpstr>
      <vt:lpstr>Mobile </vt:lpstr>
      <vt:lpstr>Fill the data</vt:lpstr>
      <vt:lpstr>Others / qualifications </vt:lpstr>
      <vt:lpstr>Bachelor degree</vt:lpstr>
      <vt:lpstr>status</vt:lpstr>
      <vt:lpstr>Others / contact  </vt:lpstr>
      <vt:lpstr>Relationship type</vt:lpstr>
      <vt:lpstr>Final and save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Organize Payroll</vt:lpstr>
      <vt:lpstr>1.Quick Run</vt:lpstr>
      <vt:lpstr>2.Balances</vt:lpstr>
      <vt:lpstr>Total Earning:</vt:lpstr>
      <vt:lpstr>Net Salary:</vt:lpstr>
      <vt:lpstr>3.Global Value </vt:lpstr>
      <vt:lpstr>4.Absence </vt:lpstr>
      <vt:lpstr>Absence Detail:</vt:lpstr>
      <vt:lpstr>Element Entries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Esraa Ibrahim Mohammed Ibrahim Ahmed Mustafa</dc:creator>
  <cp:lastModifiedBy>Esraa Ibrahim Mohammed Ibrahim Ahmed Mustafa</cp:lastModifiedBy>
  <cp:revision>62</cp:revision>
  <dcterms:created xsi:type="dcterms:W3CDTF">2025-03-18T19:42:54Z</dcterms:created>
  <dcterms:modified xsi:type="dcterms:W3CDTF">2025-04-15T18:02:18Z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0x0101009AB00F5AAD525646A1852B7ED89AF7FA</vt:lpwstr>
  </property>
</Properties>
</file>